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notesMasterIdLst>
    <p:notesMasterId r:id="rId18"/>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s>
</file>

<file path=ppt/media/>
</file>

<file path=ppt/media/image-1-1.png>
</file>

<file path=ppt/media/image-1-2.png>
</file>

<file path=ppt/media/image-10-1.png>
</file>

<file path=ppt/media/image-11-1.png>
</file>

<file path=ppt/media/image-11-2.png>
</file>

<file path=ppt/media/image-12-1.png>
</file>

<file path=ppt/media/image-12-2.png>
</file>

<file path=ppt/media/image-13-1.png>
</file>

<file path=ppt/media/image-13-2.png>
</file>

<file path=ppt/media/image-14-1.png>
</file>

<file path=ppt/media/image-14-2.png>
</file>

<file path=ppt/media/image-15-1.png>
</file>

<file path=ppt/media/image-16-1.png>
</file>

<file path=ppt/media/image-2-1.png>
</file>

<file path=ppt/media/image-3-1.png>
</file>

<file path=ppt/media/image-3-2.png>
</file>

<file path=ppt/media/image-4-1.png>
</file>

<file path=ppt/media/image-5-1.png>
</file>

<file path=ppt/media/image-5-2.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8-1.png>
</file>

<file path=ppt/media/image-8-2.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Reduce time to insights
With the generative BI capabilities of Amazon Q in QuickSight, BI users can build, discover, and share actionable insights and narratives in seconds using intuitive natural language experiences. Analysts can quickly build visuals and calculations and refine visuals using natural language. Business users can self-serve data and insights using natural language. Users no longer have to wait for BI teams to update the data and dashboards for every new question. Users can self-serve with natural language querying, automated contextual summaries, and generated narratives.
Security and privacy
We built Amazon Q with security and privacy in mind. It can understand and respect your existing governance identities, roles, and permissions and use this information to personalize its interactions. If a user doesn't have permission to access certain data without Amazon Q, they can't access it using Amazon Q either. We have designed Amazon Q in QuickSight to meet the most stringent enterprise requirements from day one—none of your data or Amazon Q inputs and outputs are used to improve underlying models of Amazon Q for anyone but you.
BI for everyone
Amazon Q in QuickSight makes it straightforward for everyone to confidently understand data better. Business users can self-serve meaningful insights with ease. Even if they ask vague questions in natural language, they will receive comprehensive and contextual answers that completely explain the data using visuals and narratives. Business users can quickly generate visually pleasing, compelling narratives that are contextual, call attention to key insights, and make recommendations.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combine AWS generative AI, security, and analytics services and leverage the power of generative AI to build dashboards and generate insights with NLP queries for various use cases and stakeholders.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Analyze CloudTrail data using CloudTrail Lake and its built-in SQL query interface, and explore how to query CloudTrail data using natural language and visualize results using Amazon QuickSight and Amazon Q.</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AWS Data Exports enables you to create exports of your billing and cost management data using basic SQL delivered to your designated S3 bucket on a recurring basis for use with your business intelligence or third-party reporting solutions. AWS Data Exports also enables you to visualize your billing and cost management data by integrating with Amazon QuickSight, and deploying a pre-built Cost and Usage Dashboard within minutes.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Unite your disparate data silos
Amazon Q Business offers over 40 built-in connectors to popular enterprise applications and document repositories, including Amazon Simple Storage Service (Amazon S3), Salesforce, Google Drive, Microsoft 365, ServiceNow, Gmail, Slack, Atlassian, and Zendesk. Bring your employees actionable insights in one unified experience.
Get answers to questions across your business data
Amazon Q Business quickly connects to your business data, information, and systems so that your employees can have tailored conversations, solve problems, generate content, and take actions relevant to your business. Amazon Q Business generates answers and insights according to the material and knowledge that you provide, backed up with references and citations to source documents.
Built from the ground up with security and privacy in mind
Amazon Q can understand and respect existing governance identities, roles, and permissions, personalizing interactions accordingly. If a user doesn't have permission to access certain data without Amazon Q, they cannot access it using Amazon Q either.
Apply guardrails to customize and control responses
Amazon Q Business provides administrative controls, such as the ability to block entire topics and filter both questions and finalized answers using keywords. This capability helps administrators ensure that Amazon Q Business responds in a way that is consistent with your company's guidelines.
https://docs.aws.amazon.com/amazonq/latest/qdeveloper-ug/features.html
https://aws.amazon.com/bedrock/guardrails/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hyperlink" Target="https://aws.amazon.com/quicksight/q/" TargetMode="External"/><Relationship Id="rId1" Type="http://schemas.openxmlformats.org/officeDocument/2006/relationships/image" Target="../media/image-10-1.png"/><Relationship Id="rId3" Type="http://schemas.openxmlformats.org/officeDocument/2006/relationships/slideLayout" Target="../slideLayouts/slideLayout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image" Target="../media/image-11-2.png"/><Relationship Id="rId3" Type="http://schemas.openxmlformats.org/officeDocument/2006/relationships/slideLayout" Target="../slideLayouts/slideLayout1.xml"/><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image-12-1.png"/><Relationship Id="rId2" Type="http://schemas.openxmlformats.org/officeDocument/2006/relationships/image" Target="../media/image-12-2.png"/><Relationship Id="rId3" Type="http://schemas.openxmlformats.org/officeDocument/2006/relationships/slideLayout" Target="../slideLayouts/slideLayout1.xml"/><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aws-samples/generative-ai-security-runbooks" TargetMode="External"/><Relationship Id="rId1" Type="http://schemas.openxmlformats.org/officeDocument/2006/relationships/image" Target="../media/image-13-1.png"/><Relationship Id="rId2" Type="http://schemas.openxmlformats.org/officeDocument/2006/relationships/image" Target="../media/image-13-2.png"/><Relationship Id="rId4" Type="http://schemas.openxmlformats.org/officeDocument/2006/relationships/slideLayout" Target="../slideLayouts/slideLayout1.xml"/><Relationship Id="rId5"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image-14-1.png"/><Relationship Id="rId2" Type="http://schemas.openxmlformats.org/officeDocument/2006/relationships/image" Target="../media/image-14-2.png"/><Relationship Id="rId3" Type="http://schemas.openxmlformats.org/officeDocument/2006/relationships/slideLayout" Target="../slideLayouts/slideLayout1.xm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15-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image-16-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bvOPbUcSMg8"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www.youtube.com/watch?v=bvOPbUcSMg8"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4" Type="http://schemas.openxmlformats.org/officeDocument/2006/relationships/hyperlink" Target="https://meenakshisundaram-t.medium.com/decoding-amazon-q-for-business-85d04063f598"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5" Type="http://schemas.openxmlformats.org/officeDocument/2006/relationships/slideLayout" Target="../slideLayouts/slideLayout1.xml"/><Relationship Id="rId6"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1.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r>
          <p:cNvPicPr>
            <a:picLocks noChangeAspect="1"/>
          </p:cNvPicPr>
          <p:nvPr/>
        </p:nvPicPr>
        <p:blipFill>
          <a:blip r:embed="rId2"/>
          <a:stretch>
            <a:fillRect/>
          </a:stretch>
        </p:blipFill>
        <p:spPr>
          <a:xfrm>
            <a:off x="9151620" y="0"/>
            <a:ext cx="5486400" cy="8229600"/>
          </a:xfrm>
          <a:prstGeom prst="rect">
            <a:avLst/>
          </a:prstGeom>
        </p:spPr>
      </p:pic>
      <p:sp>
        <p:nvSpPr>
          <p:cNvPr id="5" name="Text 1"/>
          <p:cNvSpPr/>
          <p:nvPr/>
        </p:nvSpPr>
        <p:spPr>
          <a:xfrm>
            <a:off x="833199" y="2656642"/>
            <a:ext cx="7477601" cy="1916430"/>
          </a:xfrm>
          <a:prstGeom prst="rect">
            <a:avLst/>
          </a:prstGeom>
          <a:noFill/>
          <a:ln/>
        </p:spPr>
        <p:txBody>
          <a:bodyPr wrap="square" rtlCol="0" anchor="t"/>
          <a:lstStyle/>
          <a:p>
            <a:pPr indent="0" marL="0">
              <a:lnSpc>
                <a:spcPts val="7545"/>
              </a:lnSpc>
              <a:buNone/>
            </a:pPr>
            <a:r>
              <a:rPr lang="en-US" sz="6036" dirty="0">
                <a:solidFill>
                  <a:srgbClr val="F2F0F4"/>
                </a:solidFill>
                <a:latin typeface="Montserrat" pitchFamily="34" charset="0"/>
                <a:ea typeface="Montserrat" pitchFamily="34" charset="-122"/>
                <a:cs typeface="Montserrat" pitchFamily="34" charset="-120"/>
              </a:rPr>
              <a:t>AWS ReInforce Event</a:t>
            </a:r>
            <a:endParaRPr lang="en-US" sz="6036" dirty="0"/>
          </a:p>
        </p:txBody>
      </p:sp>
      <p:sp>
        <p:nvSpPr>
          <p:cNvPr id="6" name="Text 2"/>
          <p:cNvSpPr/>
          <p:nvPr/>
        </p:nvSpPr>
        <p:spPr>
          <a:xfrm>
            <a:off x="833199" y="4906328"/>
            <a:ext cx="7477601" cy="666512"/>
          </a:xfrm>
          <a:prstGeom prst="rect">
            <a:avLst/>
          </a:prstGeom>
          <a:noFill/>
          <a:ln/>
        </p:spPr>
        <p:txBody>
          <a:bodyPr wrap="square" rtlCol="0" anchor="t"/>
          <a:lstStyle/>
          <a:p>
            <a:pPr indent="0" marL="0">
              <a:lnSpc>
                <a:spcPts val="2624"/>
              </a:lnSpc>
              <a:buNone/>
            </a:pPr>
            <a:r>
              <a:rPr lang="en-US" sz="1750" dirty="0">
                <a:solidFill>
                  <a:srgbClr val="DCD7E5"/>
                </a:solidFill>
                <a:latin typeface="Heebo" pitchFamily="34" charset="0"/>
                <a:ea typeface="Heebo" pitchFamily="34" charset="-122"/>
                <a:cs typeface="Heebo" pitchFamily="34" charset="-120"/>
              </a:rPr>
              <a:t>Generative AI is a powerful tool with the potential to revolutionize the way we work.</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812840" y="922973"/>
            <a:ext cx="13004721" cy="1354455"/>
          </a:xfrm>
          <a:prstGeom prst="rect">
            <a:avLst/>
          </a:prstGeom>
          <a:noFill/>
          <a:ln/>
        </p:spPr>
        <p:txBody>
          <a:bodyPr wrap="square" rtlCol="0" anchor="t"/>
          <a:lstStyle/>
          <a:p>
            <a:pPr indent="0" marL="0">
              <a:lnSpc>
                <a:spcPts val="5333"/>
              </a:lnSpc>
              <a:buNone/>
            </a:pPr>
            <a:r>
              <a:rPr lang="en-US" sz="4267" dirty="0">
                <a:solidFill>
                  <a:srgbClr val="F2F0F4"/>
                </a:solidFill>
                <a:latin typeface="Montserrat" pitchFamily="34" charset="0"/>
                <a:ea typeface="Montserrat" pitchFamily="34" charset="-122"/>
                <a:cs typeface="Montserrat" pitchFamily="34" charset="-120"/>
              </a:rPr>
              <a:t>Provide Insights Into Security &amp; Automate Solutions</a:t>
            </a:r>
            <a:endParaRPr lang="en-US" sz="4267" dirty="0"/>
          </a:p>
        </p:txBody>
      </p:sp>
      <p:sp>
        <p:nvSpPr>
          <p:cNvPr id="5" name="Shape 2"/>
          <p:cNvSpPr/>
          <p:nvPr/>
        </p:nvSpPr>
        <p:spPr>
          <a:xfrm>
            <a:off x="812840" y="2710815"/>
            <a:ext cx="4190405" cy="4026932"/>
          </a:xfrm>
          <a:prstGeom prst="roundRect">
            <a:avLst>
              <a:gd name="adj" fmla="val 2422"/>
            </a:avLst>
          </a:prstGeom>
          <a:solidFill>
            <a:srgbClr val="3C136D"/>
          </a:solidFill>
          <a:ln w="7620">
            <a:solidFill>
              <a:srgbClr val="552C86"/>
            </a:solidFill>
            <a:prstDash val="solid"/>
          </a:ln>
        </p:spPr>
      </p:sp>
      <p:sp>
        <p:nvSpPr>
          <p:cNvPr id="6" name="Text 3"/>
          <p:cNvSpPr/>
          <p:nvPr/>
        </p:nvSpPr>
        <p:spPr>
          <a:xfrm>
            <a:off x="1037153" y="2935129"/>
            <a:ext cx="2709267" cy="338733"/>
          </a:xfrm>
          <a:prstGeom prst="rect">
            <a:avLst/>
          </a:prstGeom>
          <a:noFill/>
          <a:ln/>
        </p:spPr>
        <p:txBody>
          <a:bodyPr wrap="none" rtlCol="0" anchor="t"/>
          <a:lstStyle/>
          <a:p>
            <a:pPr indent="0" marL="0">
              <a:lnSpc>
                <a:spcPts val="2667"/>
              </a:lnSpc>
              <a:buNone/>
            </a:pPr>
            <a:r>
              <a:rPr lang="en-US" sz="2133" dirty="0">
                <a:solidFill>
                  <a:srgbClr val="DCD7E5"/>
                </a:solidFill>
                <a:latin typeface="Montserrat" pitchFamily="34" charset="0"/>
                <a:ea typeface="Montserrat" pitchFamily="34" charset="-122"/>
                <a:cs typeface="Montserrat" pitchFamily="34" charset="-120"/>
              </a:rPr>
              <a:t>Focus</a:t>
            </a:r>
            <a:endParaRPr lang="en-US" sz="2133" dirty="0"/>
          </a:p>
        </p:txBody>
      </p:sp>
      <p:sp>
        <p:nvSpPr>
          <p:cNvPr id="7" name="Text 4"/>
          <p:cNvSpPr/>
          <p:nvPr/>
        </p:nvSpPr>
        <p:spPr>
          <a:xfrm>
            <a:off x="1037153" y="3403878"/>
            <a:ext cx="3741777" cy="650081"/>
          </a:xfrm>
          <a:prstGeom prst="rect">
            <a:avLst/>
          </a:prstGeom>
          <a:noFill/>
          <a:ln/>
        </p:spPr>
        <p:txBody>
          <a:bodyPr wrap="square" rtlCol="0" anchor="t"/>
          <a:lstStyle/>
          <a:p>
            <a:pPr indent="0" marL="0">
              <a:lnSpc>
                <a:spcPts val="2560"/>
              </a:lnSpc>
              <a:buNone/>
            </a:pPr>
            <a:r>
              <a:rPr lang="en-US" sz="1707" dirty="0">
                <a:solidFill>
                  <a:srgbClr val="DCD7E5"/>
                </a:solidFill>
                <a:latin typeface="Heebo" pitchFamily="34" charset="0"/>
                <a:ea typeface="Heebo" pitchFamily="34" charset="-122"/>
                <a:cs typeface="Heebo" pitchFamily="34" charset="-120"/>
              </a:rPr>
              <a:t>Use Generative AI to analyze security/vulnerability findings</a:t>
            </a:r>
            <a:endParaRPr lang="en-US" sz="1707" dirty="0"/>
          </a:p>
        </p:txBody>
      </p:sp>
      <p:sp>
        <p:nvSpPr>
          <p:cNvPr id="8" name="Text 5"/>
          <p:cNvSpPr/>
          <p:nvPr/>
        </p:nvSpPr>
        <p:spPr>
          <a:xfrm>
            <a:off x="1383863" y="4183975"/>
            <a:ext cx="3395067" cy="325041"/>
          </a:xfrm>
          <a:prstGeom prst="rect">
            <a:avLst/>
          </a:prstGeom>
          <a:noFill/>
          <a:ln/>
        </p:spPr>
        <p:txBody>
          <a:bodyPr wrap="none" rtlCol="0" anchor="t"/>
          <a:lstStyle/>
          <a:p>
            <a:pPr algn="l" marL="3429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Data Source:</a:t>
            </a:r>
            <a:endParaRPr lang="en-US" sz="1707" dirty="0"/>
          </a:p>
        </p:txBody>
      </p:sp>
      <p:sp>
        <p:nvSpPr>
          <p:cNvPr id="9" name="Text 6"/>
          <p:cNvSpPr/>
          <p:nvPr/>
        </p:nvSpPr>
        <p:spPr>
          <a:xfrm>
            <a:off x="1730693" y="4584859"/>
            <a:ext cx="3048238" cy="325041"/>
          </a:xfrm>
          <a:prstGeom prst="rect">
            <a:avLst/>
          </a:prstGeom>
          <a:noFill/>
          <a:ln/>
        </p:spPr>
        <p:txBody>
          <a:bodyPr wrap="none" rtlCol="0" anchor="t"/>
          <a:lstStyle/>
          <a:p>
            <a:pPr algn="l" lvl="1" marL="6858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Cloud Trail</a:t>
            </a:r>
            <a:endParaRPr lang="en-US" sz="1707" dirty="0"/>
          </a:p>
        </p:txBody>
      </p:sp>
      <p:sp>
        <p:nvSpPr>
          <p:cNvPr id="10" name="Text 7"/>
          <p:cNvSpPr/>
          <p:nvPr/>
        </p:nvSpPr>
        <p:spPr>
          <a:xfrm>
            <a:off x="1730693" y="4985742"/>
            <a:ext cx="3048238" cy="325041"/>
          </a:xfrm>
          <a:prstGeom prst="rect">
            <a:avLst/>
          </a:prstGeom>
          <a:noFill/>
          <a:ln/>
        </p:spPr>
        <p:txBody>
          <a:bodyPr wrap="none" rtlCol="0" anchor="t"/>
          <a:lstStyle/>
          <a:p>
            <a:pPr algn="l" lvl="1" marL="6858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Security Hub</a:t>
            </a:r>
            <a:endParaRPr lang="en-US" sz="1707" dirty="0"/>
          </a:p>
        </p:txBody>
      </p:sp>
      <p:sp>
        <p:nvSpPr>
          <p:cNvPr id="11" name="Text 8"/>
          <p:cNvSpPr/>
          <p:nvPr/>
        </p:nvSpPr>
        <p:spPr>
          <a:xfrm>
            <a:off x="1730693" y="5386626"/>
            <a:ext cx="3048238" cy="325041"/>
          </a:xfrm>
          <a:prstGeom prst="rect">
            <a:avLst/>
          </a:prstGeom>
          <a:noFill/>
          <a:ln/>
        </p:spPr>
        <p:txBody>
          <a:bodyPr wrap="none" rtlCol="0" anchor="t"/>
          <a:lstStyle/>
          <a:p>
            <a:pPr algn="l" lvl="1" marL="6858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Amazon Inspector</a:t>
            </a:r>
            <a:endParaRPr lang="en-US" sz="1707" dirty="0"/>
          </a:p>
        </p:txBody>
      </p:sp>
      <p:sp>
        <p:nvSpPr>
          <p:cNvPr id="12" name="Text 9"/>
          <p:cNvSpPr/>
          <p:nvPr/>
        </p:nvSpPr>
        <p:spPr>
          <a:xfrm>
            <a:off x="1383863" y="5787509"/>
            <a:ext cx="3395067" cy="325041"/>
          </a:xfrm>
          <a:prstGeom prst="rect">
            <a:avLst/>
          </a:prstGeom>
          <a:noFill/>
          <a:ln/>
        </p:spPr>
        <p:txBody>
          <a:bodyPr wrap="none" rtlCol="0" anchor="t"/>
          <a:lstStyle/>
          <a:p>
            <a:pPr algn="l" marL="3429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Amazon Q</a:t>
            </a:r>
            <a:endParaRPr lang="en-US" sz="1707" dirty="0"/>
          </a:p>
        </p:txBody>
      </p:sp>
      <p:sp>
        <p:nvSpPr>
          <p:cNvPr id="13" name="Text 10"/>
          <p:cNvSpPr/>
          <p:nvPr/>
        </p:nvSpPr>
        <p:spPr>
          <a:xfrm>
            <a:off x="1383863" y="6188392"/>
            <a:ext cx="3395067" cy="325041"/>
          </a:xfrm>
          <a:prstGeom prst="rect">
            <a:avLst/>
          </a:prstGeom>
          <a:noFill/>
          <a:ln/>
        </p:spPr>
        <p:txBody>
          <a:bodyPr wrap="none" rtlCol="0" anchor="t"/>
          <a:lstStyle/>
          <a:p>
            <a:pPr algn="l" marL="3429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Amazon Bedrock</a:t>
            </a:r>
            <a:endParaRPr lang="en-US" sz="1707" dirty="0"/>
          </a:p>
        </p:txBody>
      </p:sp>
      <p:sp>
        <p:nvSpPr>
          <p:cNvPr id="14" name="Shape 11"/>
          <p:cNvSpPr/>
          <p:nvPr/>
        </p:nvSpPr>
        <p:spPr>
          <a:xfrm>
            <a:off x="5219938" y="2710815"/>
            <a:ext cx="4190405" cy="4026932"/>
          </a:xfrm>
          <a:prstGeom prst="roundRect">
            <a:avLst>
              <a:gd name="adj" fmla="val 2422"/>
            </a:avLst>
          </a:prstGeom>
          <a:solidFill>
            <a:srgbClr val="3C136D"/>
          </a:solidFill>
          <a:ln w="7620">
            <a:solidFill>
              <a:srgbClr val="552C86"/>
            </a:solidFill>
            <a:prstDash val="solid"/>
          </a:ln>
        </p:spPr>
      </p:sp>
      <p:sp>
        <p:nvSpPr>
          <p:cNvPr id="15" name="Text 12"/>
          <p:cNvSpPr/>
          <p:nvPr/>
        </p:nvSpPr>
        <p:spPr>
          <a:xfrm>
            <a:off x="5444252" y="2935129"/>
            <a:ext cx="2709267" cy="338733"/>
          </a:xfrm>
          <a:prstGeom prst="rect">
            <a:avLst/>
          </a:prstGeom>
          <a:noFill/>
          <a:ln/>
        </p:spPr>
        <p:txBody>
          <a:bodyPr wrap="none" rtlCol="0" anchor="t"/>
          <a:lstStyle/>
          <a:p>
            <a:pPr indent="0" marL="0">
              <a:lnSpc>
                <a:spcPts val="2667"/>
              </a:lnSpc>
              <a:buNone/>
            </a:pPr>
            <a:r>
              <a:rPr lang="en-US" sz="2133" dirty="0">
                <a:solidFill>
                  <a:srgbClr val="DCD7E5"/>
                </a:solidFill>
                <a:latin typeface="Montserrat" pitchFamily="34" charset="0"/>
                <a:ea typeface="Montserrat" pitchFamily="34" charset="-122"/>
                <a:cs typeface="Montserrat" pitchFamily="34" charset="-120"/>
              </a:rPr>
              <a:t>Visualize</a:t>
            </a:r>
            <a:endParaRPr lang="en-US" sz="2133" dirty="0"/>
          </a:p>
        </p:txBody>
      </p:sp>
      <p:sp>
        <p:nvSpPr>
          <p:cNvPr id="16" name="Text 13"/>
          <p:cNvSpPr/>
          <p:nvPr/>
        </p:nvSpPr>
        <p:spPr>
          <a:xfrm>
            <a:off x="5444252" y="3403878"/>
            <a:ext cx="3741777" cy="325041"/>
          </a:xfrm>
          <a:prstGeom prst="rect">
            <a:avLst/>
          </a:prstGeom>
          <a:noFill/>
          <a:ln/>
        </p:spPr>
        <p:txBody>
          <a:bodyPr wrap="none" rtlCol="0" anchor="t"/>
          <a:lstStyle/>
          <a:p>
            <a:pPr indent="0" marL="0">
              <a:lnSpc>
                <a:spcPts val="2560"/>
              </a:lnSpc>
              <a:buNone/>
            </a:pPr>
            <a:r>
              <a:rPr lang="en-US" sz="1707" dirty="0">
                <a:solidFill>
                  <a:srgbClr val="DCD7E5"/>
                </a:solidFill>
                <a:latin typeface="Heebo" pitchFamily="34" charset="0"/>
                <a:ea typeface="Heebo" pitchFamily="34" charset="-122"/>
                <a:cs typeface="Heebo" pitchFamily="34" charset="-120"/>
              </a:rPr>
              <a:t>Amazon QuickSight</a:t>
            </a:r>
            <a:endParaRPr lang="en-US" sz="1707" dirty="0"/>
          </a:p>
        </p:txBody>
      </p:sp>
      <p:sp>
        <p:nvSpPr>
          <p:cNvPr id="17" name="Text 14"/>
          <p:cNvSpPr/>
          <p:nvPr/>
        </p:nvSpPr>
        <p:spPr>
          <a:xfrm>
            <a:off x="5790962" y="3858935"/>
            <a:ext cx="3395067" cy="650081"/>
          </a:xfrm>
          <a:prstGeom prst="rect">
            <a:avLst/>
          </a:prstGeom>
          <a:noFill/>
          <a:ln/>
        </p:spPr>
        <p:txBody>
          <a:bodyPr wrap="square" rtlCol="0" anchor="t"/>
          <a:lstStyle/>
          <a:p>
            <a:pPr algn="l" marL="3429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Build interactive dashboards and data stories in minutes. </a:t>
            </a:r>
            <a:endParaRPr lang="en-US" sz="1707" dirty="0"/>
          </a:p>
        </p:txBody>
      </p:sp>
      <p:sp>
        <p:nvSpPr>
          <p:cNvPr id="18" name="Text 15"/>
          <p:cNvSpPr/>
          <p:nvPr/>
        </p:nvSpPr>
        <p:spPr>
          <a:xfrm>
            <a:off x="5790962" y="4584859"/>
            <a:ext cx="3395067" cy="650081"/>
          </a:xfrm>
          <a:prstGeom prst="rect">
            <a:avLst/>
          </a:prstGeom>
          <a:noFill/>
          <a:ln/>
        </p:spPr>
        <p:txBody>
          <a:bodyPr wrap="square" rtlCol="0" anchor="t"/>
          <a:lstStyle/>
          <a:p>
            <a:pPr algn="l" marL="3429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Secure and share across your organization.</a:t>
            </a:r>
            <a:endParaRPr lang="en-US" sz="1707" dirty="0"/>
          </a:p>
        </p:txBody>
      </p:sp>
      <p:sp>
        <p:nvSpPr>
          <p:cNvPr id="19" name="Shape 16"/>
          <p:cNvSpPr/>
          <p:nvPr/>
        </p:nvSpPr>
        <p:spPr>
          <a:xfrm>
            <a:off x="9627037" y="2710815"/>
            <a:ext cx="4190405" cy="4026932"/>
          </a:xfrm>
          <a:prstGeom prst="roundRect">
            <a:avLst>
              <a:gd name="adj" fmla="val 2422"/>
            </a:avLst>
          </a:prstGeom>
          <a:solidFill>
            <a:srgbClr val="3C136D"/>
          </a:solidFill>
          <a:ln w="7620">
            <a:solidFill>
              <a:srgbClr val="552C86"/>
            </a:solidFill>
            <a:prstDash val="solid"/>
          </a:ln>
        </p:spPr>
      </p:sp>
      <p:sp>
        <p:nvSpPr>
          <p:cNvPr id="20" name="Text 17"/>
          <p:cNvSpPr/>
          <p:nvPr/>
        </p:nvSpPr>
        <p:spPr>
          <a:xfrm>
            <a:off x="9851350" y="2935129"/>
            <a:ext cx="2709267" cy="338733"/>
          </a:xfrm>
          <a:prstGeom prst="rect">
            <a:avLst/>
          </a:prstGeom>
          <a:noFill/>
          <a:ln/>
        </p:spPr>
        <p:txBody>
          <a:bodyPr wrap="none" rtlCol="0" anchor="t"/>
          <a:lstStyle/>
          <a:p>
            <a:pPr indent="0" marL="0">
              <a:lnSpc>
                <a:spcPts val="2667"/>
              </a:lnSpc>
              <a:buNone/>
            </a:pPr>
            <a:r>
              <a:rPr lang="en-US" sz="2133" dirty="0">
                <a:solidFill>
                  <a:srgbClr val="DCD7E5"/>
                </a:solidFill>
                <a:latin typeface="Montserrat" pitchFamily="34" charset="0"/>
                <a:ea typeface="Montserrat" pitchFamily="34" charset="-122"/>
                <a:cs typeface="Montserrat" pitchFamily="34" charset="-120"/>
              </a:rPr>
              <a:t>Resolve Findings</a:t>
            </a:r>
            <a:endParaRPr lang="en-US" sz="2133" dirty="0"/>
          </a:p>
        </p:txBody>
      </p:sp>
      <p:sp>
        <p:nvSpPr>
          <p:cNvPr id="21" name="Text 18"/>
          <p:cNvSpPr/>
          <p:nvPr/>
        </p:nvSpPr>
        <p:spPr>
          <a:xfrm>
            <a:off x="10198060" y="3403878"/>
            <a:ext cx="3395067" cy="325041"/>
          </a:xfrm>
          <a:prstGeom prst="rect">
            <a:avLst/>
          </a:prstGeom>
          <a:noFill/>
          <a:ln/>
        </p:spPr>
        <p:txBody>
          <a:bodyPr wrap="none" rtlCol="0" anchor="t"/>
          <a:lstStyle/>
          <a:p>
            <a:pPr algn="l" marL="3429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Agent Tools:</a:t>
            </a:r>
            <a:endParaRPr lang="en-US" sz="1707" dirty="0"/>
          </a:p>
        </p:txBody>
      </p:sp>
      <p:sp>
        <p:nvSpPr>
          <p:cNvPr id="22" name="Text 19"/>
          <p:cNvSpPr/>
          <p:nvPr/>
        </p:nvSpPr>
        <p:spPr>
          <a:xfrm>
            <a:off x="10544889" y="3804761"/>
            <a:ext cx="3048238" cy="325041"/>
          </a:xfrm>
          <a:prstGeom prst="rect">
            <a:avLst/>
          </a:prstGeom>
          <a:noFill/>
          <a:ln/>
        </p:spPr>
        <p:txBody>
          <a:bodyPr wrap="none" rtlCol="0" anchor="t"/>
          <a:lstStyle/>
          <a:p>
            <a:pPr algn="l" lvl="1" marL="6858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Bedrock Agents</a:t>
            </a:r>
            <a:endParaRPr lang="en-US" sz="1707" dirty="0"/>
          </a:p>
        </p:txBody>
      </p:sp>
      <p:sp>
        <p:nvSpPr>
          <p:cNvPr id="23" name="Text 20"/>
          <p:cNvSpPr/>
          <p:nvPr/>
        </p:nvSpPr>
        <p:spPr>
          <a:xfrm>
            <a:off x="10544889" y="4205645"/>
            <a:ext cx="3048238" cy="650081"/>
          </a:xfrm>
          <a:prstGeom prst="rect">
            <a:avLst/>
          </a:prstGeom>
          <a:noFill/>
          <a:ln/>
        </p:spPr>
        <p:txBody>
          <a:bodyPr wrap="square" rtlCol="0" anchor="t"/>
          <a:lstStyle/>
          <a:p>
            <a:pPr algn="l" lvl="1" marL="6858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Anthropic Tool Use(Function Calling)</a:t>
            </a:r>
            <a:endParaRPr lang="en-US" sz="1707" dirty="0"/>
          </a:p>
        </p:txBody>
      </p:sp>
      <p:sp>
        <p:nvSpPr>
          <p:cNvPr id="24" name="Text 21"/>
          <p:cNvSpPr/>
          <p:nvPr/>
        </p:nvSpPr>
        <p:spPr>
          <a:xfrm>
            <a:off x="812840" y="6981587"/>
            <a:ext cx="13004721" cy="325041"/>
          </a:xfrm>
          <a:prstGeom prst="rect">
            <a:avLst/>
          </a:prstGeom>
          <a:noFill/>
          <a:ln/>
        </p:spPr>
        <p:txBody>
          <a:bodyPr wrap="none" rtlCol="0" anchor="t"/>
          <a:lstStyle/>
          <a:p>
            <a:pPr indent="0" marL="0">
              <a:lnSpc>
                <a:spcPts val="2560"/>
              </a:lnSpc>
              <a:buNone/>
            </a:pPr>
            <a:r>
              <a:rPr lang="en-US" sz="1707" dirty="0">
                <a:solidFill>
                  <a:srgbClr val="DCD7E5"/>
                </a:solidFill>
                <a:latin typeface="Heebo" pitchFamily="34" charset="0"/>
                <a:ea typeface="Heebo" pitchFamily="34" charset="-122"/>
                <a:cs typeface="Heebo" pitchFamily="34" charset="-120"/>
              </a:rPr>
              <a:t> </a:t>
            </a:r>
            <a:pPr indent="0" marL="0">
              <a:lnSpc>
                <a:spcPts val="2560"/>
              </a:lnSpc>
              <a:buNone/>
            </a:pPr>
            <a:r>
              <a:rPr lang="en-US" sz="1707" u="sng" dirty="0">
                <a:solidFill>
                  <a:srgbClr val="9251E1"/>
                </a:solidFill>
                <a:latin typeface="Heebo" pitchFamily="34" charset="0"/>
                <a:ea typeface="Heebo" pitchFamily="34" charset="-122"/>
                <a:cs typeface="Heebo" pitchFamily="34" charset="-120"/>
                <a:hlinkClick r:id="rId2" invalidUrl="" action="" tgtFrame="" tooltip="" history="1" highlightClick="0" endSnd="0">
                  <a:extLst>
                    <a:ext uri="{A12FA001-AC4F-418D-AE19-62706E023703}">
                      <ahyp:hlinkClr xmlns:ahyp="http://schemas.microsoft.com/office/drawing/2018/hyperlinkcolor" val="tx"/>
                    </a:ext>
                  </a:extLst>
                </a:hlinkClick>
              </a:rPr>
              <a:t>https://aws.amazon.com/quicksight/q/</a:t>
            </a:r>
            <a:endParaRPr lang="en-US" sz="1707"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3648"/>
          </a:xfrm>
          <a:prstGeom prst="rect">
            <a:avLst/>
          </a:prstGeom>
          <a:solidFill>
            <a:srgbClr val="0D0A2C">
              <a:alpha val="75000"/>
            </a:srgbClr>
          </a:solidFill>
          <a:ln/>
        </p:spPr>
      </p:sp>
      <p:sp>
        <p:nvSpPr>
          <p:cNvPr id="4" name="Text 1"/>
          <p:cNvSpPr/>
          <p:nvPr/>
        </p:nvSpPr>
        <p:spPr>
          <a:xfrm>
            <a:off x="971431" y="581501"/>
            <a:ext cx="12687538" cy="1321594"/>
          </a:xfrm>
          <a:prstGeom prst="rect">
            <a:avLst/>
          </a:prstGeom>
          <a:noFill/>
          <a:ln/>
        </p:spPr>
        <p:txBody>
          <a:bodyPr wrap="square" rtlCol="0" anchor="t"/>
          <a:lstStyle/>
          <a:p>
            <a:pPr indent="0" marL="0">
              <a:lnSpc>
                <a:spcPts val="5203"/>
              </a:lnSpc>
              <a:buNone/>
            </a:pPr>
            <a:r>
              <a:rPr lang="en-US" sz="4163" b="1" dirty="0">
                <a:solidFill>
                  <a:srgbClr val="F2F0F4"/>
                </a:solidFill>
                <a:latin typeface="Montserrat" pitchFamily="34" charset="0"/>
                <a:ea typeface="Montserrat" pitchFamily="34" charset="-122"/>
                <a:cs typeface="Montserrat" pitchFamily="34" charset="-120"/>
              </a:rPr>
              <a:t>GRC352-R1 | Build a security posture leaderboard using generative AI</a:t>
            </a:r>
            <a:endParaRPr lang="en-US" sz="4163" dirty="0"/>
          </a:p>
        </p:txBody>
      </p:sp>
      <p:sp>
        <p:nvSpPr>
          <p:cNvPr id="5" name="Text 2"/>
          <p:cNvSpPr/>
          <p:nvPr/>
        </p:nvSpPr>
        <p:spPr>
          <a:xfrm>
            <a:off x="971431" y="2326005"/>
            <a:ext cx="12687538" cy="317183"/>
          </a:xfrm>
          <a:prstGeom prst="rect">
            <a:avLst/>
          </a:prstGeom>
          <a:noFill/>
          <a:ln/>
        </p:spPr>
        <p:txBody>
          <a:bodyPr wrap="none" rtlCol="0" anchor="t"/>
          <a:lstStyle/>
          <a:p>
            <a:pPr indent="0" marL="0">
              <a:lnSpc>
                <a:spcPts val="2498"/>
              </a:lnSpc>
              <a:buNone/>
            </a:pPr>
            <a:r>
              <a:rPr lang="en-US" sz="1665" dirty="0">
                <a:solidFill>
                  <a:srgbClr val="DCD7E5"/>
                </a:solidFill>
                <a:latin typeface="Heebo" pitchFamily="34" charset="0"/>
                <a:ea typeface="Heebo" pitchFamily="34" charset="-122"/>
                <a:cs typeface="Heebo" pitchFamily="34" charset="-120"/>
              </a:rPr>
              <a:t>Build interactive dashboards and insights with AWS generative AI, security, and analytics services.</a:t>
            </a:r>
            <a:endParaRPr lang="en-US" sz="1665" dirty="0"/>
          </a:p>
        </p:txBody>
      </p:sp>
      <p:pic>
        <p:nvPicPr>
          <p:cNvPr id="6" name="Image 1" descr="preencoded.png">    </p:cNvPr>
          <p:cNvPicPr>
            <a:picLocks noChangeAspect="1"/>
          </p:cNvPicPr>
          <p:nvPr/>
        </p:nvPicPr>
        <p:blipFill>
          <a:blip r:embed="rId2"/>
          <a:stretch>
            <a:fillRect/>
          </a:stretch>
        </p:blipFill>
        <p:spPr>
          <a:xfrm>
            <a:off x="971431" y="2881074"/>
            <a:ext cx="12687538" cy="4216003"/>
          </a:xfrm>
          <a:prstGeom prst="rect">
            <a:avLst/>
          </a:prstGeom>
        </p:spPr>
      </p:pic>
      <p:sp>
        <p:nvSpPr>
          <p:cNvPr id="7" name="Text 3"/>
          <p:cNvSpPr/>
          <p:nvPr/>
        </p:nvSpPr>
        <p:spPr>
          <a:xfrm>
            <a:off x="971431" y="7334964"/>
            <a:ext cx="12687538" cy="317183"/>
          </a:xfrm>
          <a:prstGeom prst="rect">
            <a:avLst/>
          </a:prstGeom>
          <a:noFill/>
          <a:ln/>
        </p:spPr>
        <p:txBody>
          <a:bodyPr wrap="none" rtlCol="0" anchor="t"/>
          <a:lstStyle/>
          <a:p>
            <a:pPr indent="0" marL="0">
              <a:lnSpc>
                <a:spcPts val="2498"/>
              </a:lnSpc>
              <a:buNone/>
            </a:pPr>
            <a:endParaRPr lang="en-US" sz="1665"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812840" y="1514951"/>
            <a:ext cx="13004721" cy="1354455"/>
          </a:xfrm>
          <a:prstGeom prst="rect">
            <a:avLst/>
          </a:prstGeom>
          <a:noFill/>
          <a:ln/>
        </p:spPr>
        <p:txBody>
          <a:bodyPr wrap="square" rtlCol="0" anchor="t"/>
          <a:lstStyle/>
          <a:p>
            <a:pPr indent="0" marL="0">
              <a:lnSpc>
                <a:spcPts val="5333"/>
              </a:lnSpc>
              <a:buNone/>
            </a:pPr>
            <a:r>
              <a:rPr lang="en-US" sz="4267" b="1" dirty="0">
                <a:solidFill>
                  <a:srgbClr val="F2F0F4"/>
                </a:solidFill>
                <a:latin typeface="Montserrat" pitchFamily="34" charset="0"/>
                <a:ea typeface="Montserrat" pitchFamily="34" charset="-122"/>
                <a:cs typeface="Montserrat" pitchFamily="34" charset="-120"/>
              </a:rPr>
              <a:t>GRC251 | Gain insights into your AWS environment using AWS CloudTrail</a:t>
            </a:r>
            <a:endParaRPr lang="en-US" sz="4267" dirty="0"/>
          </a:p>
        </p:txBody>
      </p:sp>
      <p:sp>
        <p:nvSpPr>
          <p:cNvPr id="5" name="Text 2"/>
          <p:cNvSpPr/>
          <p:nvPr/>
        </p:nvSpPr>
        <p:spPr>
          <a:xfrm>
            <a:off x="812840" y="3302794"/>
            <a:ext cx="13004721" cy="325041"/>
          </a:xfrm>
          <a:prstGeom prst="rect">
            <a:avLst/>
          </a:prstGeom>
          <a:noFill/>
          <a:ln/>
        </p:spPr>
        <p:txBody>
          <a:bodyPr wrap="none" rtlCol="0" anchor="t"/>
          <a:lstStyle/>
          <a:p>
            <a:pPr indent="0" marL="0">
              <a:lnSpc>
                <a:spcPts val="2560"/>
              </a:lnSpc>
              <a:buNone/>
            </a:pPr>
            <a:r>
              <a:rPr lang="en-US" sz="1707" dirty="0">
                <a:solidFill>
                  <a:srgbClr val="DCD7E5"/>
                </a:solidFill>
                <a:latin typeface="Heebo" pitchFamily="34" charset="0"/>
                <a:ea typeface="Heebo" pitchFamily="34" charset="-122"/>
                <a:cs typeface="Heebo" pitchFamily="34" charset="-120"/>
              </a:rPr>
              <a:t>Analyze CloudTrail data using CloudTrail Lake and Amazon QuickSight. Explore natural language querying and visualization.</a:t>
            </a:r>
            <a:endParaRPr lang="en-US" sz="1707" dirty="0"/>
          </a:p>
        </p:txBody>
      </p:sp>
      <p:pic>
        <p:nvPicPr>
          <p:cNvPr id="6" name="Image 1" descr="preencoded.png">    </p:cNvPr>
          <p:cNvPicPr>
            <a:picLocks noChangeAspect="1"/>
          </p:cNvPicPr>
          <p:nvPr/>
        </p:nvPicPr>
        <p:blipFill>
          <a:blip r:embed="rId2"/>
          <a:stretch>
            <a:fillRect/>
          </a:stretch>
        </p:blipFill>
        <p:spPr>
          <a:xfrm>
            <a:off x="812840" y="3871674"/>
            <a:ext cx="13004721" cy="2274094"/>
          </a:xfrm>
          <a:prstGeom prst="rect">
            <a:avLst/>
          </a:prstGeom>
        </p:spPr>
      </p:pic>
      <p:sp>
        <p:nvSpPr>
          <p:cNvPr id="7" name="Text 3"/>
          <p:cNvSpPr/>
          <p:nvPr/>
        </p:nvSpPr>
        <p:spPr>
          <a:xfrm>
            <a:off x="812840" y="6389608"/>
            <a:ext cx="13004721" cy="325041"/>
          </a:xfrm>
          <a:prstGeom prst="rect">
            <a:avLst/>
          </a:prstGeom>
          <a:noFill/>
          <a:ln/>
        </p:spPr>
        <p:txBody>
          <a:bodyPr wrap="none" rtlCol="0" anchor="t"/>
          <a:lstStyle/>
          <a:p>
            <a:pPr indent="0" marL="0">
              <a:lnSpc>
                <a:spcPts val="2560"/>
              </a:lnSpc>
              <a:buNone/>
            </a:pPr>
            <a:endParaRPr lang="en-US" sz="1707"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812840" y="1035129"/>
            <a:ext cx="13004721" cy="1354455"/>
          </a:xfrm>
          <a:prstGeom prst="rect">
            <a:avLst/>
          </a:prstGeom>
          <a:noFill/>
          <a:ln/>
        </p:spPr>
        <p:txBody>
          <a:bodyPr wrap="square" rtlCol="0" anchor="t"/>
          <a:lstStyle/>
          <a:p>
            <a:pPr indent="0" marL="0">
              <a:lnSpc>
                <a:spcPts val="5333"/>
              </a:lnSpc>
              <a:buNone/>
            </a:pPr>
            <a:r>
              <a:rPr lang="en-US" sz="4267" b="1" dirty="0">
                <a:solidFill>
                  <a:srgbClr val="F2F0F4"/>
                </a:solidFill>
                <a:latin typeface="Montserrat" pitchFamily="34" charset="0"/>
                <a:ea typeface="Montserrat" pitchFamily="34" charset="-122"/>
                <a:cs typeface="Montserrat" pitchFamily="34" charset="-120"/>
              </a:rPr>
              <a:t>TDR451-R1 | Create a generative AI runbook to resolve security findings</a:t>
            </a:r>
            <a:endParaRPr lang="en-US" sz="4267" dirty="0"/>
          </a:p>
        </p:txBody>
      </p:sp>
      <p:sp>
        <p:nvSpPr>
          <p:cNvPr id="5" name="Text 2"/>
          <p:cNvSpPr/>
          <p:nvPr/>
        </p:nvSpPr>
        <p:spPr>
          <a:xfrm>
            <a:off x="1159550" y="2822972"/>
            <a:ext cx="12658011" cy="650081"/>
          </a:xfrm>
          <a:prstGeom prst="rect">
            <a:avLst/>
          </a:prstGeom>
          <a:noFill/>
          <a:ln/>
        </p:spPr>
        <p:txBody>
          <a:bodyPr wrap="square" rtlCol="0" anchor="t"/>
          <a:lstStyle/>
          <a:p>
            <a:pPr algn="l" marL="3429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In Module 1 - use Claude 3 from Anthropic to summarize a security findings, provide next steps for remediation, and create code to resolve the finding.</a:t>
            </a:r>
            <a:endParaRPr lang="en-US" sz="1707" dirty="0"/>
          </a:p>
        </p:txBody>
      </p:sp>
      <p:sp>
        <p:nvSpPr>
          <p:cNvPr id="6" name="Text 3"/>
          <p:cNvSpPr/>
          <p:nvPr/>
        </p:nvSpPr>
        <p:spPr>
          <a:xfrm>
            <a:off x="1159550" y="3548896"/>
            <a:ext cx="12658011" cy="650081"/>
          </a:xfrm>
          <a:prstGeom prst="rect">
            <a:avLst/>
          </a:prstGeom>
          <a:noFill/>
          <a:ln/>
        </p:spPr>
        <p:txBody>
          <a:bodyPr wrap="square" rtlCol="0" anchor="t"/>
          <a:lstStyle/>
          <a:p>
            <a:pPr algn="l" marL="342900" indent="-342900">
              <a:lnSpc>
                <a:spcPts val="2560"/>
              </a:lnSpc>
              <a:buSzPct val="100000"/>
              <a:buChar char="•"/>
            </a:pPr>
            <a:r>
              <a:rPr lang="en-US" sz="1707" dirty="0">
                <a:solidFill>
                  <a:srgbClr val="DCD7E5"/>
                </a:solidFill>
                <a:latin typeface="Heebo" pitchFamily="34" charset="0"/>
                <a:ea typeface="Heebo" pitchFamily="34" charset="-122"/>
                <a:cs typeface="Heebo" pitchFamily="34" charset="-120"/>
              </a:rPr>
              <a:t>In Module 2 - tool use (also referred to as function calling), an advanced technique to expand Claude 3's capabilities to get real time data.</a:t>
            </a:r>
            <a:endParaRPr lang="en-US" sz="1707" dirty="0"/>
          </a:p>
        </p:txBody>
      </p:sp>
      <p:sp>
        <p:nvSpPr>
          <p:cNvPr id="7" name="Text 4"/>
          <p:cNvSpPr/>
          <p:nvPr/>
        </p:nvSpPr>
        <p:spPr>
          <a:xfrm>
            <a:off x="812840" y="4442817"/>
            <a:ext cx="13004721" cy="325041"/>
          </a:xfrm>
          <a:prstGeom prst="rect">
            <a:avLst/>
          </a:prstGeom>
          <a:noFill/>
          <a:ln/>
        </p:spPr>
        <p:txBody>
          <a:bodyPr wrap="none" rtlCol="0" anchor="t"/>
          <a:lstStyle/>
          <a:p>
            <a:pPr indent="0" marL="0">
              <a:lnSpc>
                <a:spcPts val="2560"/>
              </a:lnSpc>
              <a:buNone/>
            </a:pPr>
            <a:endParaRPr lang="en-US" sz="1707" dirty="0"/>
          </a:p>
        </p:txBody>
      </p:sp>
      <p:pic>
        <p:nvPicPr>
          <p:cNvPr id="8" name="Image 1" descr="preencoded.png">
            <a:hlinkClick r:id="rId3" tooltip=""/>
          </p:cNvPr>
          <p:cNvPicPr>
            <a:picLocks noChangeAspect="1"/>
          </p:cNvPicPr>
          <p:nvPr/>
        </p:nvPicPr>
        <p:blipFill>
          <a:blip r:embed="rId2"/>
          <a:stretch>
            <a:fillRect/>
          </a:stretch>
        </p:blipFill>
        <p:spPr>
          <a:xfrm>
            <a:off x="812840" y="5011698"/>
            <a:ext cx="13004721" cy="2182654"/>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sp>
      <p:sp>
        <p:nvSpPr>
          <p:cNvPr id="6" name="Text 2"/>
          <p:cNvSpPr/>
          <p:nvPr/>
        </p:nvSpPr>
        <p:spPr>
          <a:xfrm>
            <a:off x="2037993" y="2374940"/>
            <a:ext cx="10554414" cy="1388745"/>
          </a:xfrm>
          <a:prstGeom prst="rect">
            <a:avLst/>
          </a:prstGeom>
          <a:noFill/>
          <a:ln/>
        </p:spPr>
        <p:txBody>
          <a:bodyPr wrap="square" rtlCol="0" anchor="t"/>
          <a:lstStyle/>
          <a:p>
            <a:pPr indent="0" marL="0">
              <a:lnSpc>
                <a:spcPts val="5468"/>
              </a:lnSpc>
              <a:buNone/>
            </a:pPr>
            <a:r>
              <a:rPr lang="en-US" sz="4374" dirty="0">
                <a:solidFill>
                  <a:srgbClr val="F2F0F4"/>
                </a:solidFill>
                <a:latin typeface="Montserrat" pitchFamily="34" charset="0"/>
                <a:ea typeface="Montserrat" pitchFamily="34" charset="-122"/>
                <a:cs typeface="Montserrat" pitchFamily="34" charset="-120"/>
              </a:rPr>
              <a:t>Provide Insights to Costs in a Multi-Account Environment</a:t>
            </a:r>
            <a:endParaRPr lang="en-US" sz="4374" dirty="0"/>
          </a:p>
        </p:txBody>
      </p:sp>
      <p:sp>
        <p:nvSpPr>
          <p:cNvPr id="7" name="Shape 3"/>
          <p:cNvSpPr/>
          <p:nvPr/>
        </p:nvSpPr>
        <p:spPr>
          <a:xfrm>
            <a:off x="2037993" y="4208026"/>
            <a:ext cx="10110192" cy="277654"/>
          </a:xfrm>
          <a:prstGeom prst="roundRect">
            <a:avLst>
              <a:gd name="adj" fmla="val 36012"/>
            </a:avLst>
          </a:prstGeom>
          <a:solidFill>
            <a:srgbClr val="3C136D"/>
          </a:solidFill>
          <a:ln w="7620">
            <a:solidFill>
              <a:srgbClr val="552C86"/>
            </a:solidFill>
            <a:prstDash val="solid"/>
          </a:ln>
        </p:spPr>
      </p:sp>
      <p:sp>
        <p:nvSpPr>
          <p:cNvPr id="8" name="Text 4"/>
          <p:cNvSpPr/>
          <p:nvPr/>
        </p:nvSpPr>
        <p:spPr>
          <a:xfrm>
            <a:off x="2037993" y="4763333"/>
            <a:ext cx="5769412" cy="347186"/>
          </a:xfrm>
          <a:prstGeom prst="rect">
            <a:avLst/>
          </a:prstGeom>
          <a:noFill/>
          <a:ln/>
        </p:spPr>
        <p:txBody>
          <a:bodyPr wrap="none" rtlCol="0" anchor="t"/>
          <a:lstStyle/>
          <a:p>
            <a:pPr algn="l"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AWS Data Exports with QuickSight and Q</a:t>
            </a:r>
            <a:endParaRPr lang="en-US" sz="2187" dirty="0"/>
          </a:p>
        </p:txBody>
      </p:sp>
      <p:sp>
        <p:nvSpPr>
          <p:cNvPr id="9" name="Text 5"/>
          <p:cNvSpPr/>
          <p:nvPr/>
        </p:nvSpPr>
        <p:spPr>
          <a:xfrm>
            <a:off x="2322314" y="5243751"/>
            <a:ext cx="10270093" cy="266581"/>
          </a:xfrm>
          <a:prstGeom prst="rect">
            <a:avLst/>
          </a:prstGeom>
          <a:noFill/>
          <a:ln/>
        </p:spPr>
        <p:txBody>
          <a:bodyPr wrap="none" rtlCol="0" anchor="t"/>
          <a:lstStyle/>
          <a:p>
            <a:pPr algn="l" marL="342900" indent="-342900">
              <a:lnSpc>
                <a:spcPts val="2100"/>
              </a:lnSpc>
              <a:buSzPct val="100000"/>
              <a:buChar char="•"/>
            </a:pPr>
            <a:r>
              <a:rPr lang="en-US" sz="1400" dirty="0">
                <a:solidFill>
                  <a:srgbClr val="DCD7E5"/>
                </a:solidFill>
                <a:latin typeface="Heebo" pitchFamily="34" charset="0"/>
                <a:ea typeface="Heebo" pitchFamily="34" charset="-122"/>
                <a:cs typeface="Heebo" pitchFamily="34" charset="-120"/>
              </a:rPr>
              <a:t>Create export of billing and cost data</a:t>
            </a:r>
            <a:endParaRPr lang="en-US" sz="1400" dirty="0"/>
          </a:p>
        </p:txBody>
      </p:sp>
      <p:sp>
        <p:nvSpPr>
          <p:cNvPr id="10" name="Text 6"/>
          <p:cNvSpPr/>
          <p:nvPr/>
        </p:nvSpPr>
        <p:spPr>
          <a:xfrm>
            <a:off x="2322314" y="5588079"/>
            <a:ext cx="10270093" cy="266581"/>
          </a:xfrm>
          <a:prstGeom prst="rect">
            <a:avLst/>
          </a:prstGeom>
          <a:noFill/>
          <a:ln/>
        </p:spPr>
        <p:txBody>
          <a:bodyPr wrap="none" rtlCol="0" anchor="t"/>
          <a:lstStyle/>
          <a:p>
            <a:pPr algn="l" marL="342900" indent="-342900">
              <a:lnSpc>
                <a:spcPts val="2100"/>
              </a:lnSpc>
              <a:buSzPct val="100000"/>
              <a:buChar char="•"/>
            </a:pPr>
            <a:r>
              <a:rPr lang="en-US" sz="1400" dirty="0">
                <a:solidFill>
                  <a:srgbClr val="DCD7E5"/>
                </a:solidFill>
                <a:latin typeface="Heebo" pitchFamily="34" charset="0"/>
                <a:ea typeface="Heebo" pitchFamily="34" charset="-122"/>
                <a:cs typeface="Heebo" pitchFamily="34" charset="-120"/>
              </a:rPr>
              <a:t>Visualize your AWS costs using Amazon Quick Sight dashboards &amp; Q</a:t>
            </a:r>
            <a:endParaRPr lang="en-US" sz="14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857131"/>
            <a:ext cx="10554414" cy="1388745"/>
          </a:xfrm>
          <a:prstGeom prst="rect">
            <a:avLst/>
          </a:prstGeom>
          <a:noFill/>
          <a:ln/>
        </p:spPr>
        <p:txBody>
          <a:bodyPr wrap="square" rtlCol="0" anchor="t"/>
          <a:lstStyle/>
          <a:p>
            <a:pPr indent="0" marL="0">
              <a:lnSpc>
                <a:spcPts val="5468"/>
              </a:lnSpc>
              <a:buNone/>
            </a:pPr>
            <a:r>
              <a:rPr lang="en-US" sz="4374" dirty="0">
                <a:solidFill>
                  <a:srgbClr val="F2F0F4"/>
                </a:solidFill>
                <a:latin typeface="Montserrat" pitchFamily="34" charset="0"/>
                <a:ea typeface="Montserrat" pitchFamily="34" charset="-122"/>
                <a:cs typeface="Montserrat" pitchFamily="34" charset="-120"/>
              </a:rPr>
              <a:t>Generative AI Use Cases for Fannie Mae</a:t>
            </a:r>
            <a:endParaRPr lang="en-US" sz="4374" dirty="0"/>
          </a:p>
        </p:txBody>
      </p:sp>
      <p:sp>
        <p:nvSpPr>
          <p:cNvPr id="5" name="Shape 2"/>
          <p:cNvSpPr/>
          <p:nvPr/>
        </p:nvSpPr>
        <p:spPr>
          <a:xfrm>
            <a:off x="2037993" y="2940129"/>
            <a:ext cx="499943" cy="499943"/>
          </a:xfrm>
          <a:prstGeom prst="roundRect">
            <a:avLst>
              <a:gd name="adj" fmla="val 20000"/>
            </a:avLst>
          </a:prstGeom>
          <a:solidFill>
            <a:srgbClr val="3C136D"/>
          </a:solidFill>
          <a:ln w="7620">
            <a:solidFill>
              <a:srgbClr val="552C86"/>
            </a:solidFill>
            <a:prstDash val="solid"/>
          </a:ln>
        </p:spPr>
      </p:sp>
      <p:sp>
        <p:nvSpPr>
          <p:cNvPr id="6" name="Text 3"/>
          <p:cNvSpPr/>
          <p:nvPr/>
        </p:nvSpPr>
        <p:spPr>
          <a:xfrm>
            <a:off x="2227778" y="2981801"/>
            <a:ext cx="120372" cy="416481"/>
          </a:xfrm>
          <a:prstGeom prst="rect">
            <a:avLst/>
          </a:prstGeom>
          <a:noFill/>
          <a:ln/>
        </p:spPr>
        <p:txBody>
          <a:bodyPr wrap="none" rtlCol="0" anchor="t"/>
          <a:lstStyle/>
          <a:p>
            <a:pPr algn="ctr" indent="0" marL="0">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7" name="Text 4"/>
          <p:cNvSpPr/>
          <p:nvPr/>
        </p:nvSpPr>
        <p:spPr>
          <a:xfrm>
            <a:off x="2760107" y="2940129"/>
            <a:ext cx="2647950" cy="694373"/>
          </a:xfrm>
          <a:prstGeom prst="rect">
            <a:avLst/>
          </a:prstGeom>
          <a:noFill/>
          <a:ln/>
        </p:spPr>
        <p:txBody>
          <a:bodyPr wrap="square" rtlCol="0" anchor="t"/>
          <a:lstStyle/>
          <a:p>
            <a:pP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Secure Foundation</a:t>
            </a:r>
            <a:endParaRPr lang="en-US" sz="2187" dirty="0"/>
          </a:p>
        </p:txBody>
      </p:sp>
      <p:sp>
        <p:nvSpPr>
          <p:cNvPr id="8" name="Text 5"/>
          <p:cNvSpPr/>
          <p:nvPr/>
        </p:nvSpPr>
        <p:spPr>
          <a:xfrm>
            <a:off x="2760107" y="3767733"/>
            <a:ext cx="2647950" cy="999768"/>
          </a:xfrm>
          <a:prstGeom prst="rect">
            <a:avLst/>
          </a:prstGeom>
          <a:noFill/>
          <a:ln/>
        </p:spPr>
        <p:txBody>
          <a:bodyPr wrap="square" rtlCol="0" anchor="t"/>
          <a:lstStyle/>
          <a:p>
            <a:pPr indent="0" marL="0">
              <a:lnSpc>
                <a:spcPts val="2624"/>
              </a:lnSpc>
              <a:buNone/>
            </a:pPr>
            <a:r>
              <a:rPr lang="en-US" sz="1750" dirty="0">
                <a:solidFill>
                  <a:srgbClr val="DCD7E5"/>
                </a:solidFill>
                <a:latin typeface="Heebo" pitchFamily="34" charset="0"/>
                <a:ea typeface="Heebo" pitchFamily="34" charset="-122"/>
                <a:cs typeface="Heebo" pitchFamily="34" charset="-120"/>
              </a:rPr>
              <a:t>Establish guardrails for any large language model (LLM) based applications</a:t>
            </a:r>
            <a:endParaRPr lang="en-US" sz="1750" dirty="0"/>
          </a:p>
        </p:txBody>
      </p:sp>
      <p:sp>
        <p:nvSpPr>
          <p:cNvPr id="9" name="Shape 6"/>
          <p:cNvSpPr/>
          <p:nvPr/>
        </p:nvSpPr>
        <p:spPr>
          <a:xfrm>
            <a:off x="5630228" y="2940129"/>
            <a:ext cx="499943" cy="499943"/>
          </a:xfrm>
          <a:prstGeom prst="roundRect">
            <a:avLst>
              <a:gd name="adj" fmla="val 20000"/>
            </a:avLst>
          </a:prstGeom>
          <a:solidFill>
            <a:srgbClr val="3C136D"/>
          </a:solidFill>
          <a:ln w="7620">
            <a:solidFill>
              <a:srgbClr val="552C86"/>
            </a:solidFill>
            <a:prstDash val="solid"/>
          </a:ln>
        </p:spPr>
      </p:sp>
      <p:sp>
        <p:nvSpPr>
          <p:cNvPr id="10" name="Text 7"/>
          <p:cNvSpPr/>
          <p:nvPr/>
        </p:nvSpPr>
        <p:spPr>
          <a:xfrm>
            <a:off x="5785485" y="2981801"/>
            <a:ext cx="189309" cy="416481"/>
          </a:xfrm>
          <a:prstGeom prst="rect">
            <a:avLst/>
          </a:prstGeom>
          <a:noFill/>
          <a:ln/>
        </p:spPr>
        <p:txBody>
          <a:bodyPr wrap="none" rtlCol="0" anchor="t"/>
          <a:lstStyle/>
          <a:p>
            <a:pPr algn="ctr" indent="0" marL="0">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1" name="Text 8"/>
          <p:cNvSpPr/>
          <p:nvPr/>
        </p:nvSpPr>
        <p:spPr>
          <a:xfrm>
            <a:off x="6352342" y="2940129"/>
            <a:ext cx="2647950" cy="347186"/>
          </a:xfrm>
          <a:prstGeom prst="rect">
            <a:avLst/>
          </a:prstGeom>
          <a:noFill/>
          <a:ln/>
        </p:spPr>
        <p:txBody>
          <a:bodyPr wrap="none" rtlCol="0" anchor="t"/>
          <a:lstStyle/>
          <a:p>
            <a:pP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SRE AI Assistant</a:t>
            </a:r>
            <a:endParaRPr lang="en-US" sz="2187" dirty="0"/>
          </a:p>
        </p:txBody>
      </p:sp>
      <p:sp>
        <p:nvSpPr>
          <p:cNvPr id="12" name="Text 9"/>
          <p:cNvSpPr/>
          <p:nvPr/>
        </p:nvSpPr>
        <p:spPr>
          <a:xfrm>
            <a:off x="6352342" y="3420547"/>
            <a:ext cx="2647950" cy="2332792"/>
          </a:xfrm>
          <a:prstGeom prst="rect">
            <a:avLst/>
          </a:prstGeom>
          <a:noFill/>
          <a:ln/>
        </p:spPr>
        <p:txBody>
          <a:bodyPr wrap="square" rtlCol="0" anchor="t"/>
          <a:lstStyle/>
          <a:p>
            <a:pPr indent="0" marL="0">
              <a:lnSpc>
                <a:spcPts val="2624"/>
              </a:lnSpc>
              <a:buNone/>
            </a:pPr>
            <a:r>
              <a:rPr lang="en-US" sz="1750" dirty="0">
                <a:solidFill>
                  <a:srgbClr val="DCD7E5"/>
                </a:solidFill>
                <a:latin typeface="Heebo" pitchFamily="34" charset="0"/>
                <a:ea typeface="Heebo" pitchFamily="34" charset="-122"/>
                <a:cs typeface="Heebo" pitchFamily="34" charset="-120"/>
              </a:rPr>
              <a:t>Create stories and features, analyze architecture diagrams, formulate SLOs and SLAs, generate runbooks and DR strategies, and formulate alert configurations</a:t>
            </a:r>
            <a:endParaRPr lang="en-US" sz="1750" dirty="0"/>
          </a:p>
        </p:txBody>
      </p:sp>
      <p:sp>
        <p:nvSpPr>
          <p:cNvPr id="13" name="Shape 10"/>
          <p:cNvSpPr/>
          <p:nvPr/>
        </p:nvSpPr>
        <p:spPr>
          <a:xfrm>
            <a:off x="9222462" y="2940129"/>
            <a:ext cx="499943" cy="499943"/>
          </a:xfrm>
          <a:prstGeom prst="roundRect">
            <a:avLst>
              <a:gd name="adj" fmla="val 20000"/>
            </a:avLst>
          </a:prstGeom>
          <a:solidFill>
            <a:srgbClr val="3C136D"/>
          </a:solidFill>
          <a:ln w="7620">
            <a:solidFill>
              <a:srgbClr val="552C86"/>
            </a:solidFill>
            <a:prstDash val="solid"/>
          </a:ln>
        </p:spPr>
      </p:sp>
      <p:sp>
        <p:nvSpPr>
          <p:cNvPr id="14" name="Text 11"/>
          <p:cNvSpPr/>
          <p:nvPr/>
        </p:nvSpPr>
        <p:spPr>
          <a:xfrm>
            <a:off x="9378434" y="2981801"/>
            <a:ext cx="188000" cy="416481"/>
          </a:xfrm>
          <a:prstGeom prst="rect">
            <a:avLst/>
          </a:prstGeom>
          <a:noFill/>
          <a:ln/>
        </p:spPr>
        <p:txBody>
          <a:bodyPr wrap="none" rtlCol="0" anchor="t"/>
          <a:lstStyle/>
          <a:p>
            <a:pPr algn="ctr" indent="0" marL="0">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15" name="Text 12"/>
          <p:cNvSpPr/>
          <p:nvPr/>
        </p:nvSpPr>
        <p:spPr>
          <a:xfrm>
            <a:off x="9944576" y="2940129"/>
            <a:ext cx="2647950" cy="694373"/>
          </a:xfrm>
          <a:prstGeom prst="rect">
            <a:avLst/>
          </a:prstGeom>
          <a:noFill/>
          <a:ln/>
        </p:spPr>
        <p:txBody>
          <a:bodyPr wrap="square" rtlCol="0" anchor="t"/>
          <a:lstStyle/>
          <a:p>
            <a:pP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Onboarding Chatbot</a:t>
            </a:r>
            <a:endParaRPr lang="en-US" sz="2187" dirty="0"/>
          </a:p>
        </p:txBody>
      </p:sp>
      <p:sp>
        <p:nvSpPr>
          <p:cNvPr id="16" name="Text 13"/>
          <p:cNvSpPr/>
          <p:nvPr/>
        </p:nvSpPr>
        <p:spPr>
          <a:xfrm>
            <a:off x="9944576" y="3767733"/>
            <a:ext cx="2647950" cy="999768"/>
          </a:xfrm>
          <a:prstGeom prst="rect">
            <a:avLst/>
          </a:prstGeom>
          <a:noFill/>
          <a:ln/>
        </p:spPr>
        <p:txBody>
          <a:bodyPr wrap="square" rtlCol="0" anchor="t"/>
          <a:lstStyle/>
          <a:p>
            <a:pPr indent="0" marL="0">
              <a:lnSpc>
                <a:spcPts val="2624"/>
              </a:lnSpc>
              <a:buNone/>
            </a:pPr>
            <a:r>
              <a:rPr lang="en-US" sz="1750" dirty="0">
                <a:solidFill>
                  <a:srgbClr val="DCD7E5"/>
                </a:solidFill>
                <a:latin typeface="Heebo" pitchFamily="34" charset="0"/>
                <a:ea typeface="Heebo" pitchFamily="34" charset="-122"/>
                <a:cs typeface="Heebo" pitchFamily="34" charset="-120"/>
              </a:rPr>
              <a:t>Assist new employees and contractors with onboarding</a:t>
            </a:r>
            <a:endParaRPr lang="en-US" sz="1750" dirty="0"/>
          </a:p>
        </p:txBody>
      </p:sp>
      <p:sp>
        <p:nvSpPr>
          <p:cNvPr id="17" name="Shape 14"/>
          <p:cNvSpPr/>
          <p:nvPr/>
        </p:nvSpPr>
        <p:spPr>
          <a:xfrm>
            <a:off x="2037993" y="6225421"/>
            <a:ext cx="499943" cy="499943"/>
          </a:xfrm>
          <a:prstGeom prst="roundRect">
            <a:avLst>
              <a:gd name="adj" fmla="val 20000"/>
            </a:avLst>
          </a:prstGeom>
          <a:solidFill>
            <a:srgbClr val="3C136D"/>
          </a:solidFill>
          <a:ln w="7620">
            <a:solidFill>
              <a:srgbClr val="552C86"/>
            </a:solidFill>
            <a:prstDash val="solid"/>
          </a:ln>
        </p:spPr>
      </p:sp>
      <p:sp>
        <p:nvSpPr>
          <p:cNvPr id="18" name="Text 15"/>
          <p:cNvSpPr/>
          <p:nvPr/>
        </p:nvSpPr>
        <p:spPr>
          <a:xfrm>
            <a:off x="2177772" y="6267093"/>
            <a:ext cx="220385" cy="416481"/>
          </a:xfrm>
          <a:prstGeom prst="rect">
            <a:avLst/>
          </a:prstGeom>
          <a:noFill/>
          <a:ln/>
        </p:spPr>
        <p:txBody>
          <a:bodyPr wrap="none" rtlCol="0" anchor="t"/>
          <a:lstStyle/>
          <a:p>
            <a:pPr algn="ctr" indent="0" marL="0">
              <a:lnSpc>
                <a:spcPts val="3281"/>
              </a:lnSpc>
              <a:buNone/>
            </a:pPr>
            <a:r>
              <a:rPr lang="en-US" sz="2624" dirty="0">
                <a:solidFill>
                  <a:srgbClr val="DCD7E5"/>
                </a:solidFill>
                <a:latin typeface="Montserrat" pitchFamily="34" charset="0"/>
                <a:ea typeface="Montserrat" pitchFamily="34" charset="-122"/>
                <a:cs typeface="Montserrat" pitchFamily="34" charset="-120"/>
              </a:rPr>
              <a:t>4</a:t>
            </a:r>
            <a:endParaRPr lang="en-US" sz="2624" dirty="0"/>
          </a:p>
        </p:txBody>
      </p:sp>
      <p:sp>
        <p:nvSpPr>
          <p:cNvPr id="19" name="Text 16"/>
          <p:cNvSpPr/>
          <p:nvPr/>
        </p:nvSpPr>
        <p:spPr>
          <a:xfrm>
            <a:off x="2760107" y="6225421"/>
            <a:ext cx="2943225" cy="347186"/>
          </a:xfrm>
          <a:prstGeom prst="rect">
            <a:avLst/>
          </a:prstGeom>
          <a:noFill/>
          <a:ln/>
        </p:spPr>
        <p:txBody>
          <a:bodyPr wrap="none" rtlCol="0" anchor="t"/>
          <a:lstStyle/>
          <a:p>
            <a:pP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Business Intelligence</a:t>
            </a:r>
            <a:endParaRPr lang="en-US" sz="2187" dirty="0"/>
          </a:p>
        </p:txBody>
      </p:sp>
      <p:sp>
        <p:nvSpPr>
          <p:cNvPr id="20" name="Text 17"/>
          <p:cNvSpPr/>
          <p:nvPr/>
        </p:nvSpPr>
        <p:spPr>
          <a:xfrm>
            <a:off x="2760107" y="6705838"/>
            <a:ext cx="4444008" cy="666512"/>
          </a:xfrm>
          <a:prstGeom prst="rect">
            <a:avLst/>
          </a:prstGeom>
          <a:noFill/>
          <a:ln/>
        </p:spPr>
        <p:txBody>
          <a:bodyPr wrap="square" rtlCol="0" anchor="t"/>
          <a:lstStyle/>
          <a:p>
            <a:pPr indent="0" marL="0">
              <a:lnSpc>
                <a:spcPts val="2624"/>
              </a:lnSpc>
              <a:buNone/>
            </a:pPr>
            <a:r>
              <a:rPr lang="en-US" sz="1750" dirty="0">
                <a:solidFill>
                  <a:srgbClr val="DCD7E5"/>
                </a:solidFill>
                <a:latin typeface="Heebo" pitchFamily="34" charset="0"/>
                <a:ea typeface="Heebo" pitchFamily="34" charset="-122"/>
                <a:cs typeface="Heebo" pitchFamily="34" charset="-120"/>
              </a:rPr>
              <a:t>Enhance insights with Amazon QuickSight and Amazon Q</a:t>
            </a:r>
            <a:endParaRPr lang="en-US" sz="1750" dirty="0"/>
          </a:p>
        </p:txBody>
      </p:sp>
      <p:sp>
        <p:nvSpPr>
          <p:cNvPr id="21" name="Shape 18"/>
          <p:cNvSpPr/>
          <p:nvPr/>
        </p:nvSpPr>
        <p:spPr>
          <a:xfrm>
            <a:off x="7426285" y="6225421"/>
            <a:ext cx="499943" cy="499943"/>
          </a:xfrm>
          <a:prstGeom prst="roundRect">
            <a:avLst>
              <a:gd name="adj" fmla="val 20000"/>
            </a:avLst>
          </a:prstGeom>
          <a:solidFill>
            <a:srgbClr val="3C136D"/>
          </a:solidFill>
          <a:ln w="7620">
            <a:solidFill>
              <a:srgbClr val="552C86"/>
            </a:solidFill>
            <a:prstDash val="solid"/>
          </a:ln>
        </p:spPr>
      </p:sp>
      <p:sp>
        <p:nvSpPr>
          <p:cNvPr id="22" name="Text 19"/>
          <p:cNvSpPr/>
          <p:nvPr/>
        </p:nvSpPr>
        <p:spPr>
          <a:xfrm>
            <a:off x="7581900" y="6267093"/>
            <a:ext cx="188714" cy="416481"/>
          </a:xfrm>
          <a:prstGeom prst="rect">
            <a:avLst/>
          </a:prstGeom>
          <a:noFill/>
          <a:ln/>
        </p:spPr>
        <p:txBody>
          <a:bodyPr wrap="none" rtlCol="0" anchor="t"/>
          <a:lstStyle/>
          <a:p>
            <a:pPr algn="ctr" indent="0" marL="0">
              <a:lnSpc>
                <a:spcPts val="3281"/>
              </a:lnSpc>
              <a:buNone/>
            </a:pPr>
            <a:r>
              <a:rPr lang="en-US" sz="2624" dirty="0">
                <a:solidFill>
                  <a:srgbClr val="DCD7E5"/>
                </a:solidFill>
                <a:latin typeface="Montserrat" pitchFamily="34" charset="0"/>
                <a:ea typeface="Montserrat" pitchFamily="34" charset="-122"/>
                <a:cs typeface="Montserrat" pitchFamily="34" charset="-120"/>
              </a:rPr>
              <a:t>5</a:t>
            </a:r>
            <a:endParaRPr lang="en-US" sz="2624" dirty="0"/>
          </a:p>
        </p:txBody>
      </p:sp>
      <p:sp>
        <p:nvSpPr>
          <p:cNvPr id="23" name="Text 20"/>
          <p:cNvSpPr/>
          <p:nvPr/>
        </p:nvSpPr>
        <p:spPr>
          <a:xfrm>
            <a:off x="8148399" y="6225421"/>
            <a:ext cx="2777490" cy="347186"/>
          </a:xfrm>
          <a:prstGeom prst="rect">
            <a:avLst/>
          </a:prstGeom>
          <a:noFill/>
          <a:ln/>
        </p:spPr>
        <p:txBody>
          <a:bodyPr wrap="none" rtlCol="0" anchor="t"/>
          <a:lstStyle/>
          <a:p>
            <a:pP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Infrastructure Team</a:t>
            </a:r>
            <a:endParaRPr lang="en-US" sz="2187" dirty="0"/>
          </a:p>
        </p:txBody>
      </p:sp>
      <p:sp>
        <p:nvSpPr>
          <p:cNvPr id="24" name="Text 21"/>
          <p:cNvSpPr/>
          <p:nvPr/>
        </p:nvSpPr>
        <p:spPr>
          <a:xfrm>
            <a:off x="8148399" y="6705838"/>
            <a:ext cx="4444008" cy="666512"/>
          </a:xfrm>
          <a:prstGeom prst="rect">
            <a:avLst/>
          </a:prstGeom>
          <a:noFill/>
          <a:ln/>
        </p:spPr>
        <p:txBody>
          <a:bodyPr wrap="square" rtlCol="0" anchor="t"/>
          <a:lstStyle/>
          <a:p>
            <a:pPr indent="0" marL="0">
              <a:lnSpc>
                <a:spcPts val="2624"/>
              </a:lnSpc>
              <a:buNone/>
            </a:pPr>
            <a:r>
              <a:rPr lang="en-US" sz="1750" dirty="0">
                <a:solidFill>
                  <a:srgbClr val="DCD7E5"/>
                </a:solidFill>
                <a:latin typeface="Heebo" pitchFamily="34" charset="0"/>
                <a:ea typeface="Heebo" pitchFamily="34" charset="-122"/>
                <a:cs typeface="Heebo" pitchFamily="34" charset="-120"/>
              </a:rPr>
              <a:t>Leverage Amazon Q for infrastructure-related tasks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3378756"/>
            <a:ext cx="5554980" cy="694373"/>
          </a:xfrm>
          <a:prstGeom prst="rect">
            <a:avLst/>
          </a:prstGeom>
          <a:noFill/>
          <a:ln/>
        </p:spPr>
        <p:txBody>
          <a:bodyPr wrap="none" rtlCol="0" anchor="t"/>
          <a:lstStyle/>
          <a:p>
            <a:pPr indent="0" marL="0">
              <a:lnSpc>
                <a:spcPts val="5468"/>
              </a:lnSpc>
              <a:buNone/>
            </a:pPr>
            <a:r>
              <a:rPr lang="en-US" sz="4374" dirty="0">
                <a:solidFill>
                  <a:srgbClr val="F2F0F4"/>
                </a:solidFill>
                <a:latin typeface="Montserrat" pitchFamily="34" charset="0"/>
                <a:ea typeface="Montserrat" pitchFamily="34" charset="-122"/>
                <a:cs typeface="Montserrat" pitchFamily="34" charset="-120"/>
              </a:rPr>
              <a:t>Expo (Fun)</a:t>
            </a:r>
            <a:endParaRPr lang="en-US" sz="4374" dirty="0"/>
          </a:p>
        </p:txBody>
      </p:sp>
      <p:sp>
        <p:nvSpPr>
          <p:cNvPr id="5" name="Text 2"/>
          <p:cNvSpPr/>
          <p:nvPr/>
        </p:nvSpPr>
        <p:spPr>
          <a:xfrm>
            <a:off x="2037993" y="4517469"/>
            <a:ext cx="10554414" cy="333256"/>
          </a:xfrm>
          <a:prstGeom prst="rect">
            <a:avLst/>
          </a:prstGeom>
          <a:noFill/>
          <a:ln/>
        </p:spPr>
        <p:txBody>
          <a:bodyPr wrap="none" rtlCol="0" anchor="t"/>
          <a:lstStyle/>
          <a:p>
            <a:pPr indent="0" marL="0">
              <a:lnSpc>
                <a:spcPts val="2624"/>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2037993" y="678180"/>
            <a:ext cx="7665839" cy="958215"/>
          </a:xfrm>
          <a:prstGeom prst="rect">
            <a:avLst/>
          </a:prstGeom>
          <a:noFill/>
          <a:ln/>
        </p:spPr>
        <p:txBody>
          <a:bodyPr wrap="none" rtlCol="0" anchor="t"/>
          <a:lstStyle/>
          <a:p>
            <a:pPr indent="0" marL="0">
              <a:lnSpc>
                <a:spcPts val="7545"/>
              </a:lnSpc>
              <a:buNone/>
            </a:pPr>
            <a:r>
              <a:rPr lang="en-US" sz="6036" dirty="0">
                <a:solidFill>
                  <a:srgbClr val="F2F0F4"/>
                </a:solidFill>
                <a:latin typeface="Montserrat" pitchFamily="34" charset="0"/>
                <a:ea typeface="Montserrat" pitchFamily="34" charset="-122"/>
                <a:cs typeface="Montserrat" pitchFamily="34" charset="-120"/>
              </a:rPr>
              <a:t>Schedule</a:t>
            </a:r>
            <a:endParaRPr lang="en-US" sz="6036" dirty="0"/>
          </a:p>
        </p:txBody>
      </p:sp>
      <p:sp>
        <p:nvSpPr>
          <p:cNvPr id="5" name="Text 2"/>
          <p:cNvSpPr/>
          <p:nvPr/>
        </p:nvSpPr>
        <p:spPr>
          <a:xfrm>
            <a:off x="2037993" y="1969651"/>
            <a:ext cx="10554414" cy="333256"/>
          </a:xfrm>
          <a:prstGeom prst="rect">
            <a:avLst/>
          </a:prstGeom>
          <a:noFill/>
          <a:ln/>
        </p:spPr>
        <p:txBody>
          <a:bodyPr wrap="none" rtlCol="0" anchor="t"/>
          <a:lstStyle/>
          <a:p>
            <a:pPr indent="0" marL="0">
              <a:lnSpc>
                <a:spcPts val="2624"/>
              </a:lnSpc>
              <a:buNone/>
            </a:pPr>
            <a:r>
              <a:rPr lang="en-US" sz="1750" dirty="0">
                <a:solidFill>
                  <a:srgbClr val="DCD7E5"/>
                </a:solidFill>
                <a:latin typeface="Heebo" pitchFamily="34" charset="0"/>
                <a:ea typeface="Heebo" pitchFamily="34" charset="-122"/>
                <a:cs typeface="Heebo" pitchFamily="34" charset="-120"/>
              </a:rPr>
              <a:t>AWS ReInforce: Generative AI &amp; Security</a:t>
            </a:r>
            <a:endParaRPr lang="en-US" sz="1750" dirty="0"/>
          </a:p>
        </p:txBody>
      </p:sp>
      <p:sp>
        <p:nvSpPr>
          <p:cNvPr id="6" name="Text 3"/>
          <p:cNvSpPr/>
          <p:nvPr/>
        </p:nvSpPr>
        <p:spPr>
          <a:xfrm>
            <a:off x="2037993" y="2552819"/>
            <a:ext cx="10554414" cy="333256"/>
          </a:xfrm>
          <a:prstGeom prst="rect">
            <a:avLst/>
          </a:prstGeom>
          <a:noFill/>
          <a:ln/>
        </p:spPr>
        <p:txBody>
          <a:bodyPr wrap="none" rtlCol="0" anchor="t"/>
          <a:lstStyle/>
          <a:p>
            <a:pPr indent="0" marL="0">
              <a:lnSpc>
                <a:spcPts val="2624"/>
              </a:lnSpc>
              <a:buNone/>
            </a:pPr>
            <a:endParaRPr lang="en-US" sz="1750" dirty="0"/>
          </a:p>
        </p:txBody>
      </p:sp>
      <p:sp>
        <p:nvSpPr>
          <p:cNvPr id="7" name="Text 4"/>
          <p:cNvSpPr/>
          <p:nvPr/>
        </p:nvSpPr>
        <p:spPr>
          <a:xfrm>
            <a:off x="2037993" y="3135987"/>
            <a:ext cx="10554414" cy="333256"/>
          </a:xfrm>
          <a:prstGeom prst="rect">
            <a:avLst/>
          </a:prstGeom>
          <a:noFill/>
          <a:ln/>
        </p:spPr>
        <p:txBody>
          <a:bodyPr wrap="none" rtlCol="0" anchor="t"/>
          <a:lstStyle/>
          <a:p>
            <a:pPr indent="0" marL="0">
              <a:lnSpc>
                <a:spcPts val="2624"/>
              </a:lnSpc>
              <a:buNone/>
            </a:pPr>
            <a:endParaRPr lang="en-US" sz="1750" dirty="0"/>
          </a:p>
        </p:txBody>
      </p:sp>
      <p:sp>
        <p:nvSpPr>
          <p:cNvPr id="8" name="Text 5"/>
          <p:cNvSpPr/>
          <p:nvPr/>
        </p:nvSpPr>
        <p:spPr>
          <a:xfrm>
            <a:off x="2037993" y="3719155"/>
            <a:ext cx="10554414" cy="333256"/>
          </a:xfrm>
          <a:prstGeom prst="rect">
            <a:avLst/>
          </a:prstGeom>
          <a:noFill/>
          <a:ln/>
        </p:spPr>
        <p:txBody>
          <a:bodyPr wrap="none" rtlCol="0" anchor="t"/>
          <a:lstStyle/>
          <a:p>
            <a:pPr indent="0" marL="0">
              <a:lnSpc>
                <a:spcPts val="2624"/>
              </a:lnSpc>
              <a:buNone/>
            </a:pPr>
            <a:endParaRPr lang="en-US" sz="1750" dirty="0"/>
          </a:p>
        </p:txBody>
      </p:sp>
      <p:sp>
        <p:nvSpPr>
          <p:cNvPr id="9" name="Text 6"/>
          <p:cNvSpPr/>
          <p:nvPr/>
        </p:nvSpPr>
        <p:spPr>
          <a:xfrm>
            <a:off x="2037993" y="4302323"/>
            <a:ext cx="10554414" cy="333256"/>
          </a:xfrm>
          <a:prstGeom prst="rect">
            <a:avLst/>
          </a:prstGeom>
          <a:noFill/>
          <a:ln/>
        </p:spPr>
        <p:txBody>
          <a:bodyPr wrap="none" rtlCol="0" anchor="t"/>
          <a:lstStyle/>
          <a:p>
            <a:pPr indent="0" marL="0">
              <a:lnSpc>
                <a:spcPts val="2624"/>
              </a:lnSpc>
              <a:buNone/>
            </a:pPr>
            <a:endParaRPr lang="en-US" sz="1750" dirty="0"/>
          </a:p>
        </p:txBody>
      </p:sp>
      <p:sp>
        <p:nvSpPr>
          <p:cNvPr id="10" name="Text 7"/>
          <p:cNvSpPr/>
          <p:nvPr/>
        </p:nvSpPr>
        <p:spPr>
          <a:xfrm>
            <a:off x="2037993" y="4885492"/>
            <a:ext cx="10554414" cy="333256"/>
          </a:xfrm>
          <a:prstGeom prst="rect">
            <a:avLst/>
          </a:prstGeom>
          <a:noFill/>
          <a:ln/>
        </p:spPr>
        <p:txBody>
          <a:bodyPr wrap="none" rtlCol="0" anchor="t"/>
          <a:lstStyle/>
          <a:p>
            <a:pPr indent="0" marL="0">
              <a:lnSpc>
                <a:spcPts val="2624"/>
              </a:lnSpc>
              <a:buNone/>
            </a:pPr>
            <a:endParaRPr lang="en-US" sz="1750" dirty="0"/>
          </a:p>
        </p:txBody>
      </p:sp>
      <p:sp>
        <p:nvSpPr>
          <p:cNvPr id="11" name="Text 8"/>
          <p:cNvSpPr/>
          <p:nvPr/>
        </p:nvSpPr>
        <p:spPr>
          <a:xfrm>
            <a:off x="2037993" y="5468660"/>
            <a:ext cx="10554414" cy="333256"/>
          </a:xfrm>
          <a:prstGeom prst="rect">
            <a:avLst/>
          </a:prstGeom>
          <a:noFill/>
          <a:ln/>
        </p:spPr>
        <p:txBody>
          <a:bodyPr wrap="none" rtlCol="0" anchor="t"/>
          <a:lstStyle/>
          <a:p>
            <a:pPr indent="0" marL="0">
              <a:lnSpc>
                <a:spcPts val="2624"/>
              </a:lnSpc>
              <a:buNone/>
            </a:pPr>
            <a:endParaRPr lang="en-US" sz="1750" dirty="0"/>
          </a:p>
        </p:txBody>
      </p:sp>
      <p:sp>
        <p:nvSpPr>
          <p:cNvPr id="12" name="Text 9"/>
          <p:cNvSpPr/>
          <p:nvPr/>
        </p:nvSpPr>
        <p:spPr>
          <a:xfrm>
            <a:off x="2037993" y="6051828"/>
            <a:ext cx="10554414" cy="333256"/>
          </a:xfrm>
          <a:prstGeom prst="rect">
            <a:avLst/>
          </a:prstGeom>
          <a:noFill/>
          <a:ln/>
        </p:spPr>
        <p:txBody>
          <a:bodyPr wrap="none" rtlCol="0" anchor="t"/>
          <a:lstStyle/>
          <a:p>
            <a:pPr indent="0" marL="0">
              <a:lnSpc>
                <a:spcPts val="2624"/>
              </a:lnSpc>
              <a:buNone/>
            </a:pPr>
            <a:endParaRPr lang="en-US" sz="1750" dirty="0"/>
          </a:p>
        </p:txBody>
      </p:sp>
      <p:sp>
        <p:nvSpPr>
          <p:cNvPr id="13" name="Text 10"/>
          <p:cNvSpPr/>
          <p:nvPr/>
        </p:nvSpPr>
        <p:spPr>
          <a:xfrm>
            <a:off x="2037993" y="6634996"/>
            <a:ext cx="10554414" cy="333256"/>
          </a:xfrm>
          <a:prstGeom prst="rect">
            <a:avLst/>
          </a:prstGeom>
          <a:noFill/>
          <a:ln/>
        </p:spPr>
        <p:txBody>
          <a:bodyPr wrap="none" rtlCol="0" anchor="t"/>
          <a:lstStyle/>
          <a:p>
            <a:pPr indent="0" marL="0">
              <a:lnSpc>
                <a:spcPts val="2624"/>
              </a:lnSpc>
              <a:buNone/>
            </a:pPr>
            <a:endParaRPr lang="en-US" sz="1750" dirty="0"/>
          </a:p>
        </p:txBody>
      </p:sp>
      <p:sp>
        <p:nvSpPr>
          <p:cNvPr id="14" name="Text 11"/>
          <p:cNvSpPr/>
          <p:nvPr/>
        </p:nvSpPr>
        <p:spPr>
          <a:xfrm>
            <a:off x="2037993" y="7218164"/>
            <a:ext cx="10554414" cy="333256"/>
          </a:xfrm>
          <a:prstGeom prst="rect">
            <a:avLst/>
          </a:prstGeom>
          <a:noFill/>
          <a:ln/>
        </p:spPr>
        <p:txBody>
          <a:bodyPr wrap="none" rtlCol="0" anchor="t"/>
          <a:lstStyle/>
          <a:p>
            <a:pPr indent="0" marL="0">
              <a:lnSpc>
                <a:spcPts val="2624"/>
              </a:lnSpc>
              <a:buNone/>
            </a:pP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D0A2C">
              <a:alpha val="80000"/>
            </a:srgbClr>
          </a:solidFill>
          <a:ln/>
        </p:spPr>
      </p:sp>
      <p:sp>
        <p:nvSpPr>
          <p:cNvPr id="6" name="Text 2"/>
          <p:cNvSpPr/>
          <p:nvPr/>
        </p:nvSpPr>
        <p:spPr>
          <a:xfrm>
            <a:off x="2037993" y="1145858"/>
            <a:ext cx="7665839" cy="958215"/>
          </a:xfrm>
          <a:prstGeom prst="rect">
            <a:avLst/>
          </a:prstGeom>
          <a:noFill/>
          <a:ln/>
        </p:spPr>
        <p:txBody>
          <a:bodyPr wrap="none" rtlCol="0" anchor="t"/>
          <a:lstStyle/>
          <a:p>
            <a:pPr indent="0" marL="0">
              <a:lnSpc>
                <a:spcPts val="7545"/>
              </a:lnSpc>
              <a:buNone/>
            </a:pPr>
            <a:r>
              <a:rPr lang="en-US" sz="6036" dirty="0">
                <a:solidFill>
                  <a:srgbClr val="F2F0F4"/>
                </a:solidFill>
                <a:latin typeface="Montserrat" pitchFamily="34" charset="0"/>
                <a:ea typeface="Montserrat" pitchFamily="34" charset="-122"/>
                <a:cs typeface="Montserrat" pitchFamily="34" charset="-120"/>
              </a:rPr>
              <a:t>Agenda</a:t>
            </a:r>
            <a:endParaRPr lang="en-US" sz="6036" dirty="0"/>
          </a:p>
        </p:txBody>
      </p:sp>
      <p:sp>
        <p:nvSpPr>
          <p:cNvPr id="7" name="Text 3"/>
          <p:cNvSpPr/>
          <p:nvPr/>
        </p:nvSpPr>
        <p:spPr>
          <a:xfrm>
            <a:off x="2037993" y="2437328"/>
            <a:ext cx="10554414" cy="333256"/>
          </a:xfrm>
          <a:prstGeom prst="rect">
            <a:avLst/>
          </a:prstGeom>
          <a:noFill/>
          <a:ln/>
        </p:spPr>
        <p:txBody>
          <a:bodyPr wrap="none" rtlCol="0" anchor="t"/>
          <a:lstStyle/>
          <a:p>
            <a:pPr indent="0" marL="0">
              <a:lnSpc>
                <a:spcPts val="2624"/>
              </a:lnSpc>
              <a:buNone/>
            </a:pPr>
            <a:endParaRPr lang="en-US" sz="1750" dirty="0"/>
          </a:p>
        </p:txBody>
      </p:sp>
      <p:sp>
        <p:nvSpPr>
          <p:cNvPr id="8" name="Shape 4"/>
          <p:cNvSpPr/>
          <p:nvPr/>
        </p:nvSpPr>
        <p:spPr>
          <a:xfrm>
            <a:off x="7293054" y="3020497"/>
            <a:ext cx="44410" cy="4063127"/>
          </a:xfrm>
          <a:prstGeom prst="roundRect">
            <a:avLst>
              <a:gd name="adj" fmla="val 225151"/>
            </a:avLst>
          </a:prstGeom>
          <a:solidFill>
            <a:srgbClr val="552C86"/>
          </a:solidFill>
          <a:ln/>
        </p:spPr>
      </p:sp>
      <p:sp>
        <p:nvSpPr>
          <p:cNvPr id="9" name="Shape 5"/>
          <p:cNvSpPr/>
          <p:nvPr/>
        </p:nvSpPr>
        <p:spPr>
          <a:xfrm>
            <a:off x="6287631" y="3498116"/>
            <a:ext cx="777597" cy="44410"/>
          </a:xfrm>
          <a:prstGeom prst="roundRect">
            <a:avLst>
              <a:gd name="adj" fmla="val 225151"/>
            </a:avLst>
          </a:prstGeom>
          <a:solidFill>
            <a:srgbClr val="552C86"/>
          </a:solidFill>
          <a:ln/>
        </p:spPr>
      </p:sp>
      <p:sp>
        <p:nvSpPr>
          <p:cNvPr id="10" name="Shape 6"/>
          <p:cNvSpPr/>
          <p:nvPr/>
        </p:nvSpPr>
        <p:spPr>
          <a:xfrm>
            <a:off x="7065228" y="3270409"/>
            <a:ext cx="499943" cy="499943"/>
          </a:xfrm>
          <a:prstGeom prst="roundRect">
            <a:avLst>
              <a:gd name="adj" fmla="val 20000"/>
            </a:avLst>
          </a:prstGeom>
          <a:solidFill>
            <a:srgbClr val="3C136D"/>
          </a:solidFill>
          <a:ln w="7620">
            <a:solidFill>
              <a:srgbClr val="552C86"/>
            </a:solidFill>
            <a:prstDash val="solid"/>
          </a:ln>
        </p:spPr>
      </p:sp>
      <p:sp>
        <p:nvSpPr>
          <p:cNvPr id="11" name="Text 7"/>
          <p:cNvSpPr/>
          <p:nvPr/>
        </p:nvSpPr>
        <p:spPr>
          <a:xfrm>
            <a:off x="7255014" y="3312081"/>
            <a:ext cx="120372" cy="416481"/>
          </a:xfrm>
          <a:prstGeom prst="rect">
            <a:avLst/>
          </a:prstGeom>
          <a:noFill/>
          <a:ln/>
        </p:spPr>
        <p:txBody>
          <a:bodyPr wrap="none" rtlCol="0" anchor="t"/>
          <a:lstStyle/>
          <a:p>
            <a:pPr algn="ctr" indent="0" marL="0">
              <a:lnSpc>
                <a:spcPts val="3281"/>
              </a:lnSpc>
              <a:buNone/>
            </a:pPr>
            <a:r>
              <a:rPr lang="en-US" sz="2624" dirty="0">
                <a:solidFill>
                  <a:srgbClr val="DCD7E5"/>
                </a:solidFill>
                <a:latin typeface="Montserrat" pitchFamily="34" charset="0"/>
                <a:ea typeface="Montserrat" pitchFamily="34" charset="-122"/>
                <a:cs typeface="Montserrat" pitchFamily="34" charset="-120"/>
              </a:rPr>
              <a:t>1</a:t>
            </a:r>
            <a:endParaRPr lang="en-US" sz="2624" dirty="0"/>
          </a:p>
        </p:txBody>
      </p:sp>
      <p:sp>
        <p:nvSpPr>
          <p:cNvPr id="12" name="Text 8"/>
          <p:cNvSpPr/>
          <p:nvPr/>
        </p:nvSpPr>
        <p:spPr>
          <a:xfrm>
            <a:off x="2171819" y="3242667"/>
            <a:ext cx="3921323" cy="347186"/>
          </a:xfrm>
          <a:prstGeom prst="rect">
            <a:avLst/>
          </a:prstGeom>
          <a:noFill/>
          <a:ln/>
        </p:spPr>
        <p:txBody>
          <a:bodyPr wrap="none" rtlCol="0" anchor="t"/>
          <a:lstStyle/>
          <a:p>
            <a:pPr algn="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Build Secure AI Applications</a:t>
            </a:r>
            <a:endParaRPr lang="en-US" sz="2187" dirty="0"/>
          </a:p>
        </p:txBody>
      </p:sp>
      <p:sp>
        <p:nvSpPr>
          <p:cNvPr id="13" name="Shape 9"/>
          <p:cNvSpPr/>
          <p:nvPr/>
        </p:nvSpPr>
        <p:spPr>
          <a:xfrm>
            <a:off x="7565172" y="4608969"/>
            <a:ext cx="777597" cy="44410"/>
          </a:xfrm>
          <a:prstGeom prst="roundRect">
            <a:avLst>
              <a:gd name="adj" fmla="val 225151"/>
            </a:avLst>
          </a:prstGeom>
          <a:solidFill>
            <a:srgbClr val="552C86"/>
          </a:solidFill>
          <a:ln/>
        </p:spPr>
      </p:sp>
      <p:sp>
        <p:nvSpPr>
          <p:cNvPr id="14" name="Shape 10"/>
          <p:cNvSpPr/>
          <p:nvPr/>
        </p:nvSpPr>
        <p:spPr>
          <a:xfrm>
            <a:off x="7065228" y="4381262"/>
            <a:ext cx="499943" cy="499943"/>
          </a:xfrm>
          <a:prstGeom prst="roundRect">
            <a:avLst>
              <a:gd name="adj" fmla="val 20000"/>
            </a:avLst>
          </a:prstGeom>
          <a:solidFill>
            <a:srgbClr val="3C136D"/>
          </a:solidFill>
          <a:ln w="7620">
            <a:solidFill>
              <a:srgbClr val="552C86"/>
            </a:solidFill>
            <a:prstDash val="solid"/>
          </a:ln>
        </p:spPr>
      </p:sp>
      <p:sp>
        <p:nvSpPr>
          <p:cNvPr id="15" name="Text 11"/>
          <p:cNvSpPr/>
          <p:nvPr/>
        </p:nvSpPr>
        <p:spPr>
          <a:xfrm>
            <a:off x="7220486" y="4422934"/>
            <a:ext cx="189309" cy="416481"/>
          </a:xfrm>
          <a:prstGeom prst="rect">
            <a:avLst/>
          </a:prstGeom>
          <a:noFill/>
          <a:ln/>
        </p:spPr>
        <p:txBody>
          <a:bodyPr wrap="none" rtlCol="0" anchor="t"/>
          <a:lstStyle/>
          <a:p>
            <a:pPr algn="ctr" indent="0" marL="0">
              <a:lnSpc>
                <a:spcPts val="3281"/>
              </a:lnSpc>
              <a:buNone/>
            </a:pPr>
            <a:r>
              <a:rPr lang="en-US" sz="2624" dirty="0">
                <a:solidFill>
                  <a:srgbClr val="DCD7E5"/>
                </a:solidFill>
                <a:latin typeface="Montserrat" pitchFamily="34" charset="0"/>
                <a:ea typeface="Montserrat" pitchFamily="34" charset="-122"/>
                <a:cs typeface="Montserrat" pitchFamily="34" charset="-120"/>
              </a:rPr>
              <a:t>2</a:t>
            </a:r>
            <a:endParaRPr lang="en-US" sz="2624" dirty="0"/>
          </a:p>
        </p:txBody>
      </p:sp>
      <p:sp>
        <p:nvSpPr>
          <p:cNvPr id="16" name="Text 12"/>
          <p:cNvSpPr/>
          <p:nvPr/>
        </p:nvSpPr>
        <p:spPr>
          <a:xfrm>
            <a:off x="8537258" y="4353520"/>
            <a:ext cx="4055150" cy="1041559"/>
          </a:xfrm>
          <a:prstGeom prst="rect">
            <a:avLst/>
          </a:prstGeom>
          <a:noFill/>
          <a:ln/>
        </p:spPr>
        <p:txBody>
          <a:bodyPr wrap="square" rtlCol="0" anchor="t"/>
          <a:lstStyle/>
          <a:p>
            <a:pPr algn="l"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Provide Insights Into Security &amp; Automate Solutions</a:t>
            </a:r>
            <a:endParaRPr lang="en-US" sz="2187" dirty="0"/>
          </a:p>
        </p:txBody>
      </p:sp>
      <p:sp>
        <p:nvSpPr>
          <p:cNvPr id="17" name="Text 13"/>
          <p:cNvSpPr/>
          <p:nvPr/>
        </p:nvSpPr>
        <p:spPr>
          <a:xfrm>
            <a:off x="8537258" y="5528310"/>
            <a:ext cx="4055150" cy="333256"/>
          </a:xfrm>
          <a:prstGeom prst="rect">
            <a:avLst/>
          </a:prstGeom>
          <a:noFill/>
          <a:ln/>
        </p:spPr>
        <p:txBody>
          <a:bodyPr wrap="none" rtlCol="0" anchor="t"/>
          <a:lstStyle/>
          <a:p>
            <a:pPr algn="l" indent="0" marL="0">
              <a:lnSpc>
                <a:spcPts val="2624"/>
              </a:lnSpc>
              <a:buNone/>
            </a:pPr>
            <a:endParaRPr lang="en-US" sz="1750" dirty="0"/>
          </a:p>
        </p:txBody>
      </p:sp>
      <p:sp>
        <p:nvSpPr>
          <p:cNvPr id="18" name="Shape 14"/>
          <p:cNvSpPr/>
          <p:nvPr/>
        </p:nvSpPr>
        <p:spPr>
          <a:xfrm>
            <a:off x="6287631" y="5696248"/>
            <a:ext cx="777597" cy="44410"/>
          </a:xfrm>
          <a:prstGeom prst="roundRect">
            <a:avLst>
              <a:gd name="adj" fmla="val 225151"/>
            </a:avLst>
          </a:prstGeom>
          <a:solidFill>
            <a:srgbClr val="552C86"/>
          </a:solidFill>
          <a:ln/>
        </p:spPr>
      </p:sp>
      <p:sp>
        <p:nvSpPr>
          <p:cNvPr id="19" name="Shape 15"/>
          <p:cNvSpPr/>
          <p:nvPr/>
        </p:nvSpPr>
        <p:spPr>
          <a:xfrm>
            <a:off x="7065228" y="5468541"/>
            <a:ext cx="499943" cy="499943"/>
          </a:xfrm>
          <a:prstGeom prst="roundRect">
            <a:avLst>
              <a:gd name="adj" fmla="val 20000"/>
            </a:avLst>
          </a:prstGeom>
          <a:solidFill>
            <a:srgbClr val="3C136D"/>
          </a:solidFill>
          <a:ln w="7620">
            <a:solidFill>
              <a:srgbClr val="552C86"/>
            </a:solidFill>
            <a:prstDash val="solid"/>
          </a:ln>
        </p:spPr>
      </p:sp>
      <p:sp>
        <p:nvSpPr>
          <p:cNvPr id="20" name="Text 16"/>
          <p:cNvSpPr/>
          <p:nvPr/>
        </p:nvSpPr>
        <p:spPr>
          <a:xfrm>
            <a:off x="7221200" y="5510213"/>
            <a:ext cx="188000" cy="416481"/>
          </a:xfrm>
          <a:prstGeom prst="rect">
            <a:avLst/>
          </a:prstGeom>
          <a:noFill/>
          <a:ln/>
        </p:spPr>
        <p:txBody>
          <a:bodyPr wrap="none" rtlCol="0" anchor="t"/>
          <a:lstStyle/>
          <a:p>
            <a:pPr algn="ctr" indent="0" marL="0">
              <a:lnSpc>
                <a:spcPts val="3281"/>
              </a:lnSpc>
              <a:buNone/>
            </a:pPr>
            <a:r>
              <a:rPr lang="en-US" sz="2624" dirty="0">
                <a:solidFill>
                  <a:srgbClr val="DCD7E5"/>
                </a:solidFill>
                <a:latin typeface="Montserrat" pitchFamily="34" charset="0"/>
                <a:ea typeface="Montserrat" pitchFamily="34" charset="-122"/>
                <a:cs typeface="Montserrat" pitchFamily="34" charset="-120"/>
              </a:rPr>
              <a:t>3</a:t>
            </a:r>
            <a:endParaRPr lang="en-US" sz="2624" dirty="0"/>
          </a:p>
        </p:txBody>
      </p:sp>
      <p:sp>
        <p:nvSpPr>
          <p:cNvPr id="21" name="Text 17"/>
          <p:cNvSpPr/>
          <p:nvPr/>
        </p:nvSpPr>
        <p:spPr>
          <a:xfrm>
            <a:off x="2037993" y="5440799"/>
            <a:ext cx="4055150" cy="694373"/>
          </a:xfrm>
          <a:prstGeom prst="rect">
            <a:avLst/>
          </a:prstGeom>
          <a:noFill/>
          <a:ln/>
        </p:spPr>
        <p:txBody>
          <a:bodyPr wrap="square" rtlCol="0" anchor="t"/>
          <a:lstStyle/>
          <a:p>
            <a:pPr algn="r" indent="0" marL="0">
              <a:lnSpc>
                <a:spcPts val="2734"/>
              </a:lnSpc>
              <a:buNone/>
            </a:pPr>
            <a:r>
              <a:rPr lang="en-US" sz="2187" dirty="0">
                <a:solidFill>
                  <a:srgbClr val="DCD7E5"/>
                </a:solidFill>
                <a:latin typeface="Montserrat" pitchFamily="34" charset="0"/>
                <a:ea typeface="Montserrat" pitchFamily="34" charset="-122"/>
                <a:cs typeface="Montserrat" pitchFamily="34" charset="-120"/>
              </a:rPr>
              <a:t>Provide Insights to Costs in a Multi-Account Environment</a:t>
            </a:r>
            <a:endParaRPr lang="en-US" sz="2187" dirty="0"/>
          </a:p>
        </p:txBody>
      </p:sp>
      <p:sp>
        <p:nvSpPr>
          <p:cNvPr id="22" name="Text 18"/>
          <p:cNvSpPr/>
          <p:nvPr/>
        </p:nvSpPr>
        <p:spPr>
          <a:xfrm>
            <a:off x="2037993" y="6268403"/>
            <a:ext cx="4055150" cy="333256"/>
          </a:xfrm>
          <a:prstGeom prst="rect">
            <a:avLst/>
          </a:prstGeom>
          <a:noFill/>
          <a:ln/>
        </p:spPr>
        <p:txBody>
          <a:bodyPr wrap="none" rtlCol="0" anchor="t"/>
          <a:lstStyle/>
          <a:p>
            <a:pPr algn="r" indent="0" marL="0">
              <a:lnSpc>
                <a:spcPts val="2624"/>
              </a:lnSpc>
              <a:buNone/>
            </a:pP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2219"/>
          </a:xfrm>
          <a:prstGeom prst="rect">
            <a:avLst/>
          </a:prstGeom>
          <a:solidFill>
            <a:srgbClr val="0D0A2C">
              <a:alpha val="75000"/>
            </a:srgbClr>
          </a:solidFill>
          <a:ln/>
        </p:spPr>
      </p:sp>
      <p:sp>
        <p:nvSpPr>
          <p:cNvPr id="4" name="Text 1"/>
          <p:cNvSpPr/>
          <p:nvPr/>
        </p:nvSpPr>
        <p:spPr>
          <a:xfrm>
            <a:off x="2280404" y="582930"/>
            <a:ext cx="7484507" cy="662345"/>
          </a:xfrm>
          <a:prstGeom prst="rect">
            <a:avLst/>
          </a:prstGeom>
          <a:noFill/>
          <a:ln/>
        </p:spPr>
        <p:txBody>
          <a:bodyPr wrap="none" rtlCol="0" anchor="t"/>
          <a:lstStyle/>
          <a:p>
            <a:pPr indent="0" marL="0">
              <a:lnSpc>
                <a:spcPts val="5216"/>
              </a:lnSpc>
              <a:buNone/>
            </a:pPr>
            <a:r>
              <a:rPr lang="en-US" sz="4173" dirty="0">
                <a:solidFill>
                  <a:srgbClr val="F2F0F4"/>
                </a:solidFill>
                <a:latin typeface="Montserrat" pitchFamily="34" charset="0"/>
                <a:ea typeface="Montserrat" pitchFamily="34" charset="-122"/>
                <a:cs typeface="Montserrat" pitchFamily="34" charset="-120"/>
              </a:rPr>
              <a:t>Build Secure AI Applications</a:t>
            </a:r>
            <a:endParaRPr lang="en-US" sz="4173" dirty="0"/>
          </a:p>
        </p:txBody>
      </p:sp>
      <p:sp>
        <p:nvSpPr>
          <p:cNvPr id="5" name="Shape 2"/>
          <p:cNvSpPr/>
          <p:nvPr/>
        </p:nvSpPr>
        <p:spPr>
          <a:xfrm>
            <a:off x="2280404" y="1563172"/>
            <a:ext cx="4928830" cy="5529620"/>
          </a:xfrm>
          <a:prstGeom prst="roundRect">
            <a:avLst>
              <a:gd name="adj" fmla="val 1935"/>
            </a:avLst>
          </a:prstGeom>
          <a:solidFill>
            <a:srgbClr val="3C136D"/>
          </a:solidFill>
          <a:ln w="7620">
            <a:solidFill>
              <a:srgbClr val="552C86"/>
            </a:solidFill>
            <a:prstDash val="solid"/>
          </a:ln>
        </p:spPr>
      </p:sp>
      <p:sp>
        <p:nvSpPr>
          <p:cNvPr id="6" name="Text 3"/>
          <p:cNvSpPr/>
          <p:nvPr/>
        </p:nvSpPr>
        <p:spPr>
          <a:xfrm>
            <a:off x="2499955" y="1782723"/>
            <a:ext cx="2649855" cy="331232"/>
          </a:xfrm>
          <a:prstGeom prst="rect">
            <a:avLst/>
          </a:prstGeom>
          <a:noFill/>
          <a:ln/>
        </p:spPr>
        <p:txBody>
          <a:bodyPr wrap="none" rtlCol="0" anchor="t"/>
          <a:lstStyle/>
          <a:p>
            <a:pPr indent="0" marL="0">
              <a:lnSpc>
                <a:spcPts val="2608"/>
              </a:lnSpc>
              <a:buNone/>
            </a:pPr>
            <a:r>
              <a:rPr lang="en-US" sz="2087" dirty="0">
                <a:solidFill>
                  <a:srgbClr val="DCD7E5"/>
                </a:solidFill>
                <a:latin typeface="Montserrat" pitchFamily="34" charset="0"/>
                <a:ea typeface="Montserrat" pitchFamily="34" charset="-122"/>
                <a:cs typeface="Montserrat" pitchFamily="34" charset="-120"/>
              </a:rPr>
              <a:t>AWS Bedrock</a:t>
            </a:r>
            <a:endParaRPr lang="en-US" sz="2087" dirty="0"/>
          </a:p>
        </p:txBody>
      </p:sp>
      <p:sp>
        <p:nvSpPr>
          <p:cNvPr id="7" name="Text 4"/>
          <p:cNvSpPr/>
          <p:nvPr/>
        </p:nvSpPr>
        <p:spPr>
          <a:xfrm>
            <a:off x="2839045" y="2241113"/>
            <a:ext cx="4150638" cy="318016"/>
          </a:xfrm>
          <a:prstGeom prst="rect">
            <a:avLst/>
          </a:prstGeom>
          <a:noFill/>
          <a:ln/>
        </p:spPr>
        <p:txBody>
          <a:bodyPr wrap="none" rtlCol="0" anchor="t"/>
          <a:lstStyle/>
          <a:p>
            <a:pPr algn="l" marL="3429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Agents</a:t>
            </a:r>
            <a:endParaRPr lang="en-US" sz="1669" dirty="0"/>
          </a:p>
        </p:txBody>
      </p:sp>
      <p:sp>
        <p:nvSpPr>
          <p:cNvPr id="8" name="Text 5"/>
          <p:cNvSpPr/>
          <p:nvPr/>
        </p:nvSpPr>
        <p:spPr>
          <a:xfrm>
            <a:off x="2839045" y="2633305"/>
            <a:ext cx="4150638" cy="318016"/>
          </a:xfrm>
          <a:prstGeom prst="rect">
            <a:avLst/>
          </a:prstGeom>
          <a:noFill/>
          <a:ln/>
        </p:spPr>
        <p:txBody>
          <a:bodyPr wrap="none" rtlCol="0" anchor="t"/>
          <a:lstStyle/>
          <a:p>
            <a:pPr algn="l" marL="3429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Knowledge Base</a:t>
            </a:r>
            <a:endParaRPr lang="en-US" sz="1669" dirty="0"/>
          </a:p>
        </p:txBody>
      </p:sp>
      <p:sp>
        <p:nvSpPr>
          <p:cNvPr id="9" name="Text 6"/>
          <p:cNvSpPr/>
          <p:nvPr/>
        </p:nvSpPr>
        <p:spPr>
          <a:xfrm>
            <a:off x="2839045" y="3025497"/>
            <a:ext cx="4150638" cy="318016"/>
          </a:xfrm>
          <a:prstGeom prst="rect">
            <a:avLst/>
          </a:prstGeom>
          <a:noFill/>
          <a:ln/>
        </p:spPr>
        <p:txBody>
          <a:bodyPr wrap="none" rtlCol="0" anchor="t"/>
          <a:lstStyle/>
          <a:p>
            <a:pPr algn="l" marL="3429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Guardrails:</a:t>
            </a:r>
            <a:endParaRPr lang="en-US" sz="1669" dirty="0"/>
          </a:p>
        </p:txBody>
      </p:sp>
      <p:sp>
        <p:nvSpPr>
          <p:cNvPr id="10" name="Text 7"/>
          <p:cNvSpPr/>
          <p:nvPr/>
        </p:nvSpPr>
        <p:spPr>
          <a:xfrm>
            <a:off x="3178254" y="3417689"/>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Block undesirable topics</a:t>
            </a:r>
            <a:endParaRPr lang="en-US" sz="1669" dirty="0"/>
          </a:p>
        </p:txBody>
      </p:sp>
      <p:sp>
        <p:nvSpPr>
          <p:cNvPr id="11" name="Text 8"/>
          <p:cNvSpPr/>
          <p:nvPr/>
        </p:nvSpPr>
        <p:spPr>
          <a:xfrm>
            <a:off x="3178254" y="3809881"/>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Filter harmful content</a:t>
            </a:r>
            <a:endParaRPr lang="en-US" sz="1669" dirty="0"/>
          </a:p>
        </p:txBody>
      </p:sp>
      <p:sp>
        <p:nvSpPr>
          <p:cNvPr id="12" name="Text 9"/>
          <p:cNvSpPr/>
          <p:nvPr/>
        </p:nvSpPr>
        <p:spPr>
          <a:xfrm>
            <a:off x="3178254" y="4202073"/>
            <a:ext cx="3811429" cy="636032"/>
          </a:xfrm>
          <a:prstGeom prst="rect">
            <a:avLst/>
          </a:prstGeom>
          <a:noFill/>
          <a:ln/>
        </p:spPr>
        <p:txBody>
          <a:bodyPr wrap="squar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Redact sensitive information (PII) to protect privacy</a:t>
            </a:r>
            <a:endParaRPr lang="en-US" sz="1669" dirty="0"/>
          </a:p>
        </p:txBody>
      </p:sp>
      <p:sp>
        <p:nvSpPr>
          <p:cNvPr id="13" name="Text 10"/>
          <p:cNvSpPr/>
          <p:nvPr/>
        </p:nvSpPr>
        <p:spPr>
          <a:xfrm>
            <a:off x="3178254" y="4912281"/>
            <a:ext cx="3811429" cy="636032"/>
          </a:xfrm>
          <a:prstGeom prst="rect">
            <a:avLst/>
          </a:prstGeom>
          <a:noFill/>
          <a:ln/>
        </p:spPr>
        <p:txBody>
          <a:bodyPr wrap="squar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Block inappropriate content with a custom word filter</a:t>
            </a:r>
            <a:endParaRPr lang="en-US" sz="1669" dirty="0"/>
          </a:p>
        </p:txBody>
      </p:sp>
      <p:sp>
        <p:nvSpPr>
          <p:cNvPr id="14" name="Shape 11"/>
          <p:cNvSpPr/>
          <p:nvPr/>
        </p:nvSpPr>
        <p:spPr>
          <a:xfrm>
            <a:off x="7421166" y="1563172"/>
            <a:ext cx="4928830" cy="5529620"/>
          </a:xfrm>
          <a:prstGeom prst="roundRect">
            <a:avLst>
              <a:gd name="adj" fmla="val 1935"/>
            </a:avLst>
          </a:prstGeom>
          <a:solidFill>
            <a:srgbClr val="3C136D"/>
          </a:solidFill>
          <a:ln w="7620">
            <a:solidFill>
              <a:srgbClr val="552C86"/>
            </a:solidFill>
            <a:prstDash val="solid"/>
          </a:ln>
        </p:spPr>
      </p:sp>
      <p:sp>
        <p:nvSpPr>
          <p:cNvPr id="15" name="Text 12"/>
          <p:cNvSpPr/>
          <p:nvPr/>
        </p:nvSpPr>
        <p:spPr>
          <a:xfrm>
            <a:off x="7640717" y="1782723"/>
            <a:ext cx="2649855" cy="331232"/>
          </a:xfrm>
          <a:prstGeom prst="rect">
            <a:avLst/>
          </a:prstGeom>
          <a:noFill/>
          <a:ln/>
        </p:spPr>
        <p:txBody>
          <a:bodyPr wrap="none" rtlCol="0" anchor="t"/>
          <a:lstStyle/>
          <a:p>
            <a:pPr indent="0" marL="0">
              <a:lnSpc>
                <a:spcPts val="2608"/>
              </a:lnSpc>
              <a:buNone/>
            </a:pPr>
            <a:r>
              <a:rPr lang="en-US" sz="2087" dirty="0">
                <a:solidFill>
                  <a:srgbClr val="DCD7E5"/>
                </a:solidFill>
                <a:latin typeface="Montserrat" pitchFamily="34" charset="0"/>
                <a:ea typeface="Montserrat" pitchFamily="34" charset="-122"/>
                <a:cs typeface="Montserrat" pitchFamily="34" charset="-120"/>
              </a:rPr>
              <a:t>Amazon Q</a:t>
            </a:r>
            <a:endParaRPr lang="en-US" sz="2087" dirty="0"/>
          </a:p>
        </p:txBody>
      </p:sp>
      <p:sp>
        <p:nvSpPr>
          <p:cNvPr id="16" name="Text 13"/>
          <p:cNvSpPr/>
          <p:nvPr/>
        </p:nvSpPr>
        <p:spPr>
          <a:xfrm>
            <a:off x="7979807" y="2241113"/>
            <a:ext cx="4150638" cy="318016"/>
          </a:xfrm>
          <a:prstGeom prst="rect">
            <a:avLst/>
          </a:prstGeom>
          <a:noFill/>
          <a:ln/>
        </p:spPr>
        <p:txBody>
          <a:bodyPr wrap="none" rtlCol="0" anchor="t"/>
          <a:lstStyle/>
          <a:p>
            <a:pPr algn="l" marL="3429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Q Business</a:t>
            </a:r>
            <a:endParaRPr lang="en-US" sz="1669" dirty="0"/>
          </a:p>
        </p:txBody>
      </p:sp>
      <p:sp>
        <p:nvSpPr>
          <p:cNvPr id="17" name="Text 14"/>
          <p:cNvSpPr/>
          <p:nvPr/>
        </p:nvSpPr>
        <p:spPr>
          <a:xfrm>
            <a:off x="8319016" y="2633305"/>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40 + Built- In Connectors</a:t>
            </a:r>
            <a:endParaRPr lang="en-US" sz="1669" dirty="0"/>
          </a:p>
        </p:txBody>
      </p:sp>
      <p:sp>
        <p:nvSpPr>
          <p:cNvPr id="18" name="Text 15"/>
          <p:cNvSpPr/>
          <p:nvPr/>
        </p:nvSpPr>
        <p:spPr>
          <a:xfrm>
            <a:off x="8319016" y="3025497"/>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Connect to Business Data</a:t>
            </a:r>
            <a:endParaRPr lang="en-US" sz="1669" dirty="0"/>
          </a:p>
        </p:txBody>
      </p:sp>
      <p:sp>
        <p:nvSpPr>
          <p:cNvPr id="19" name="Text 16"/>
          <p:cNvSpPr/>
          <p:nvPr/>
        </p:nvSpPr>
        <p:spPr>
          <a:xfrm>
            <a:off x="8319016" y="3417689"/>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Security and Privacy In-Mind</a:t>
            </a:r>
            <a:endParaRPr lang="en-US" sz="1669" dirty="0"/>
          </a:p>
        </p:txBody>
      </p:sp>
      <p:sp>
        <p:nvSpPr>
          <p:cNvPr id="20" name="Text 17"/>
          <p:cNvSpPr/>
          <p:nvPr/>
        </p:nvSpPr>
        <p:spPr>
          <a:xfrm>
            <a:off x="8319016" y="3809881"/>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Guardrails</a:t>
            </a:r>
            <a:endParaRPr lang="en-US" sz="1669" dirty="0"/>
          </a:p>
        </p:txBody>
      </p:sp>
      <p:sp>
        <p:nvSpPr>
          <p:cNvPr id="21" name="Text 18"/>
          <p:cNvSpPr/>
          <p:nvPr/>
        </p:nvSpPr>
        <p:spPr>
          <a:xfrm>
            <a:off x="7979807" y="4202073"/>
            <a:ext cx="4150638" cy="318016"/>
          </a:xfrm>
          <a:prstGeom prst="rect">
            <a:avLst/>
          </a:prstGeom>
          <a:noFill/>
          <a:ln/>
        </p:spPr>
        <p:txBody>
          <a:bodyPr wrap="none" rtlCol="0" anchor="t"/>
          <a:lstStyle/>
          <a:p>
            <a:pPr algn="l" marL="3429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Q Developer</a:t>
            </a:r>
            <a:endParaRPr lang="en-US" sz="1669" dirty="0"/>
          </a:p>
        </p:txBody>
      </p:sp>
      <p:sp>
        <p:nvSpPr>
          <p:cNvPr id="22" name="Text 19"/>
          <p:cNvSpPr/>
          <p:nvPr/>
        </p:nvSpPr>
        <p:spPr>
          <a:xfrm>
            <a:off x="8319016" y="4594265"/>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IDE Integration</a:t>
            </a:r>
            <a:endParaRPr lang="en-US" sz="1669" dirty="0"/>
          </a:p>
        </p:txBody>
      </p:sp>
      <p:sp>
        <p:nvSpPr>
          <p:cNvPr id="23" name="Text 20"/>
          <p:cNvSpPr/>
          <p:nvPr/>
        </p:nvSpPr>
        <p:spPr>
          <a:xfrm>
            <a:off x="8319016" y="4986457"/>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Diagnose errors</a:t>
            </a:r>
            <a:endParaRPr lang="en-US" sz="1669" dirty="0"/>
          </a:p>
        </p:txBody>
      </p:sp>
      <p:sp>
        <p:nvSpPr>
          <p:cNvPr id="24" name="Text 21"/>
          <p:cNvSpPr/>
          <p:nvPr/>
        </p:nvSpPr>
        <p:spPr>
          <a:xfrm>
            <a:off x="8319016" y="5378648"/>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Develop software</a:t>
            </a:r>
            <a:endParaRPr lang="en-US" sz="1669" dirty="0"/>
          </a:p>
        </p:txBody>
      </p:sp>
      <p:sp>
        <p:nvSpPr>
          <p:cNvPr id="25" name="Text 22"/>
          <p:cNvSpPr/>
          <p:nvPr/>
        </p:nvSpPr>
        <p:spPr>
          <a:xfrm>
            <a:off x="8319016" y="5770840"/>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Code Vulnerability Scan</a:t>
            </a:r>
            <a:endParaRPr lang="en-US" sz="1669" dirty="0"/>
          </a:p>
        </p:txBody>
      </p:sp>
      <p:sp>
        <p:nvSpPr>
          <p:cNvPr id="26" name="Text 23"/>
          <p:cNvSpPr/>
          <p:nvPr/>
        </p:nvSpPr>
        <p:spPr>
          <a:xfrm>
            <a:off x="8319016" y="6163032"/>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Chat about code</a:t>
            </a:r>
            <a:endParaRPr lang="en-US" sz="1669" dirty="0"/>
          </a:p>
        </p:txBody>
      </p:sp>
      <p:sp>
        <p:nvSpPr>
          <p:cNvPr id="27" name="Text 24"/>
          <p:cNvSpPr/>
          <p:nvPr/>
        </p:nvSpPr>
        <p:spPr>
          <a:xfrm>
            <a:off x="8319016" y="6555224"/>
            <a:ext cx="3811429" cy="318016"/>
          </a:xfrm>
          <a:prstGeom prst="rect">
            <a:avLst/>
          </a:prstGeom>
          <a:noFill/>
          <a:ln/>
        </p:spPr>
        <p:txBody>
          <a:bodyPr wrap="none" rtlCol="0" anchor="t"/>
          <a:lstStyle/>
          <a:p>
            <a:pPr algn="l" lvl="1" marL="685800" indent="-342900">
              <a:lnSpc>
                <a:spcPts val="2504"/>
              </a:lnSpc>
              <a:buSzPct val="100000"/>
              <a:buChar char="•"/>
            </a:pPr>
            <a:r>
              <a:rPr lang="en-US" sz="1669" dirty="0">
                <a:solidFill>
                  <a:srgbClr val="DCD7E5"/>
                </a:solidFill>
                <a:latin typeface="Heebo" pitchFamily="34" charset="0"/>
                <a:ea typeface="Heebo" pitchFamily="34" charset="-122"/>
                <a:cs typeface="Heebo" pitchFamily="34" charset="-120"/>
              </a:rPr>
              <a:t>Contact AWS Support</a:t>
            </a:r>
            <a:endParaRPr lang="en-US" sz="1669" dirty="0"/>
          </a:p>
        </p:txBody>
      </p:sp>
      <p:sp>
        <p:nvSpPr>
          <p:cNvPr id="28" name="Text 25"/>
          <p:cNvSpPr/>
          <p:nvPr/>
        </p:nvSpPr>
        <p:spPr>
          <a:xfrm>
            <a:off x="2280404" y="7331273"/>
            <a:ext cx="10069592" cy="318016"/>
          </a:xfrm>
          <a:prstGeom prst="rect">
            <a:avLst/>
          </a:prstGeom>
          <a:noFill/>
          <a:ln/>
        </p:spPr>
        <p:txBody>
          <a:bodyPr wrap="none" rtlCol="0" anchor="t"/>
          <a:lstStyle/>
          <a:p>
            <a:pPr indent="0" marL="0">
              <a:lnSpc>
                <a:spcPts val="2504"/>
              </a:lnSpc>
              <a:buNone/>
            </a:pPr>
            <a:endParaRPr lang="en-US" sz="1669"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0553"/>
          </a:xfrm>
          <a:prstGeom prst="rect">
            <a:avLst/>
          </a:prstGeom>
          <a:solidFill>
            <a:srgbClr val="0D0A2C">
              <a:alpha val="75000"/>
            </a:srgbClr>
          </a:solidFill>
          <a:ln/>
        </p:spPr>
      </p:sp>
      <p:sp>
        <p:nvSpPr>
          <p:cNvPr id="4" name="Text 1"/>
          <p:cNvSpPr/>
          <p:nvPr/>
        </p:nvSpPr>
        <p:spPr>
          <a:xfrm>
            <a:off x="2037993" y="611029"/>
            <a:ext cx="5554980" cy="694373"/>
          </a:xfrm>
          <a:prstGeom prst="rect">
            <a:avLst/>
          </a:prstGeom>
          <a:noFill/>
          <a:ln/>
        </p:spPr>
        <p:txBody>
          <a:bodyPr wrap="none" rtlCol="0" anchor="t"/>
          <a:lstStyle/>
          <a:p>
            <a:pPr indent="0" marL="0">
              <a:lnSpc>
                <a:spcPts val="5468"/>
              </a:lnSpc>
              <a:buNone/>
            </a:pPr>
            <a:r>
              <a:rPr lang="en-US" sz="4374" dirty="0">
                <a:solidFill>
                  <a:srgbClr val="F2F0F4"/>
                </a:solidFill>
                <a:latin typeface="Montserrat" pitchFamily="34" charset="0"/>
                <a:ea typeface="Montserrat" pitchFamily="34" charset="-122"/>
                <a:cs typeface="Montserrat" pitchFamily="34" charset="-120"/>
              </a:rPr>
              <a:t>Bedrock Guardrails</a:t>
            </a:r>
            <a:endParaRPr lang="en-US" sz="4374" dirty="0"/>
          </a:p>
        </p:txBody>
      </p:sp>
      <p:pic>
        <p:nvPicPr>
          <p:cNvPr id="5" name="Image 1" descr="preencoded.png">    </p:cNvPr>
          <p:cNvPicPr>
            <a:picLocks noChangeAspect="1"/>
          </p:cNvPicPr>
          <p:nvPr/>
        </p:nvPicPr>
        <p:blipFill>
          <a:blip r:embed="rId2"/>
          <a:stretch>
            <a:fillRect/>
          </a:stretch>
        </p:blipFill>
        <p:spPr>
          <a:xfrm>
            <a:off x="2037993" y="1749742"/>
            <a:ext cx="10554414" cy="5286613"/>
          </a:xfrm>
          <a:prstGeom prst="rect">
            <a:avLst/>
          </a:prstGeom>
        </p:spPr>
      </p:pic>
      <p:sp>
        <p:nvSpPr>
          <p:cNvPr id="6" name="Text 2"/>
          <p:cNvSpPr/>
          <p:nvPr/>
        </p:nvSpPr>
        <p:spPr>
          <a:xfrm>
            <a:off x="2037993" y="7286268"/>
            <a:ext cx="10554414" cy="333256"/>
          </a:xfrm>
          <a:prstGeom prst="rect">
            <a:avLst/>
          </a:prstGeom>
          <a:noFill/>
          <a:ln/>
        </p:spPr>
        <p:txBody>
          <a:bodyPr wrap="none" rtlCol="0" anchor="t"/>
          <a:lstStyle/>
          <a:p>
            <a:pPr indent="0" marL="0">
              <a:lnSpc>
                <a:spcPts val="2624"/>
              </a:lnSpc>
              <a:buNone/>
            </a:pPr>
            <a:r>
              <a:rPr lang="en-US" sz="1750" u="sng" dirty="0">
                <a:solidFill>
                  <a:srgbClr val="9251E1"/>
                </a:solidFill>
                <a:latin typeface="Heebo" pitchFamily="34" charset="0"/>
                <a:ea typeface="Heebo" pitchFamily="34" charset="-122"/>
                <a:cs typeface="Heebo" pitchFamily="34" charset="-120"/>
                <a:hlinkClick r:id="rId3" invalidUrl="" action="" tgtFrame="" tooltip="" history="1" highlightClick="0" endSnd="0">
                  <a:extLst>
                    <a:ext uri="{A12FA001-AC4F-418D-AE19-62706E023703}">
                      <ahyp:hlinkClr xmlns:ahyp="http://schemas.microsoft.com/office/drawing/2018/hyperlinkcolor" val="tx"/>
                    </a:ext>
                  </a:extLst>
                </a:hlinkClick>
              </a:rPr>
              <a:t>https://www.youtube.com/watch?v=bvOPbUcSMg8</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1039416" y="575191"/>
            <a:ext cx="7854315" cy="653653"/>
          </a:xfrm>
          <a:prstGeom prst="rect">
            <a:avLst/>
          </a:prstGeom>
          <a:noFill/>
          <a:ln/>
        </p:spPr>
        <p:txBody>
          <a:bodyPr wrap="none" rtlCol="0" anchor="t"/>
          <a:lstStyle/>
          <a:p>
            <a:pPr indent="0" marL="0">
              <a:lnSpc>
                <a:spcPts val="5147"/>
              </a:lnSpc>
              <a:buNone/>
            </a:pPr>
            <a:r>
              <a:rPr lang="en-US" sz="4118" dirty="0">
                <a:solidFill>
                  <a:srgbClr val="F2F0F4"/>
                </a:solidFill>
                <a:latin typeface="Montserrat" pitchFamily="34" charset="0"/>
                <a:ea typeface="Montserrat" pitchFamily="34" charset="-122"/>
                <a:cs typeface="Montserrat" pitchFamily="34" charset="-120"/>
              </a:rPr>
              <a:t>Bedrock Security Architecture</a:t>
            </a:r>
            <a:endParaRPr lang="en-US" sz="4118" dirty="0"/>
          </a:p>
        </p:txBody>
      </p:sp>
      <p:pic>
        <p:nvPicPr>
          <p:cNvPr id="5" name="Image 1" descr="preencoded.png">    </p:cNvPr>
          <p:cNvPicPr>
            <a:picLocks noChangeAspect="1"/>
          </p:cNvPicPr>
          <p:nvPr/>
        </p:nvPicPr>
        <p:blipFill>
          <a:blip r:embed="rId2"/>
          <a:stretch>
            <a:fillRect/>
          </a:stretch>
        </p:blipFill>
        <p:spPr>
          <a:xfrm>
            <a:off x="2242542" y="1782366"/>
            <a:ext cx="4945023" cy="2510195"/>
          </a:xfrm>
          <a:prstGeom prst="rect">
            <a:avLst/>
          </a:prstGeom>
        </p:spPr>
      </p:pic>
      <p:pic>
        <p:nvPicPr>
          <p:cNvPr id="6" name="Image 2" descr="preencoded.png">    </p:cNvPr>
          <p:cNvPicPr>
            <a:picLocks noChangeAspect="1"/>
          </p:cNvPicPr>
          <p:nvPr/>
        </p:nvPicPr>
        <p:blipFill>
          <a:blip r:embed="rId3"/>
          <a:stretch>
            <a:fillRect/>
          </a:stretch>
        </p:blipFill>
        <p:spPr>
          <a:xfrm>
            <a:off x="7354848" y="1782366"/>
            <a:ext cx="5032891" cy="2510195"/>
          </a:xfrm>
          <a:prstGeom prst="rect">
            <a:avLst/>
          </a:prstGeom>
        </p:spPr>
      </p:pic>
      <p:pic>
        <p:nvPicPr>
          <p:cNvPr id="7" name="Image 3" descr="preencoded.png">    </p:cNvPr>
          <p:cNvPicPr>
            <a:picLocks noChangeAspect="1"/>
          </p:cNvPicPr>
          <p:nvPr/>
        </p:nvPicPr>
        <p:blipFill>
          <a:blip r:embed="rId4"/>
          <a:stretch>
            <a:fillRect/>
          </a:stretch>
        </p:blipFill>
        <p:spPr>
          <a:xfrm>
            <a:off x="2185988" y="4459843"/>
            <a:ext cx="5051703" cy="2510195"/>
          </a:xfrm>
          <a:prstGeom prst="rect">
            <a:avLst/>
          </a:prstGeom>
        </p:spPr>
      </p:pic>
      <p:pic>
        <p:nvPicPr>
          <p:cNvPr id="8" name="Image 4" descr="preencoded.png">    </p:cNvPr>
          <p:cNvPicPr>
            <a:picLocks noChangeAspect="1"/>
          </p:cNvPicPr>
          <p:nvPr/>
        </p:nvPicPr>
        <p:blipFill>
          <a:blip r:embed="rId5"/>
          <a:stretch>
            <a:fillRect/>
          </a:stretch>
        </p:blipFill>
        <p:spPr>
          <a:xfrm>
            <a:off x="7404973" y="4459843"/>
            <a:ext cx="5039201" cy="2510195"/>
          </a:xfrm>
          <a:prstGeom prst="rect">
            <a:avLst/>
          </a:prstGeom>
        </p:spPr>
      </p:pic>
      <p:sp>
        <p:nvSpPr>
          <p:cNvPr id="9" name="Text 2"/>
          <p:cNvSpPr/>
          <p:nvPr/>
        </p:nvSpPr>
        <p:spPr>
          <a:xfrm>
            <a:off x="1039416" y="7340560"/>
            <a:ext cx="12551450" cy="313730"/>
          </a:xfrm>
          <a:prstGeom prst="rect">
            <a:avLst/>
          </a:prstGeom>
          <a:noFill/>
          <a:ln/>
        </p:spPr>
        <p:txBody>
          <a:bodyPr wrap="none" rtlCol="0" anchor="t"/>
          <a:lstStyle/>
          <a:p>
            <a:pPr indent="0" marL="0">
              <a:lnSpc>
                <a:spcPts val="2471"/>
              </a:lnSpc>
              <a:buNone/>
            </a:pPr>
            <a:r>
              <a:rPr lang="en-US" sz="1647" u="sng" dirty="0">
                <a:solidFill>
                  <a:srgbClr val="9251E1"/>
                </a:solidFill>
                <a:latin typeface="Heebo" pitchFamily="34" charset="0"/>
                <a:ea typeface="Heebo" pitchFamily="34" charset="-122"/>
                <a:cs typeface="Heebo" pitchFamily="34" charset="-120"/>
                <a:hlinkClick r:id="rId6" invalidUrl="" action="" tgtFrame="" tooltip="" history="1" highlightClick="0" endSnd="0">
                  <a:extLst>
                    <a:ext uri="{A12FA001-AC4F-418D-AE19-62706E023703}">
                      <ahyp:hlinkClr xmlns:ahyp="http://schemas.microsoft.com/office/drawing/2018/hyperlinkcolor" val="tx"/>
                    </a:ext>
                  </a:extLst>
                </a:hlinkClick>
              </a:rPr>
              <a:t>https://www.youtube.com/watch?v=bvOPbUcSMg8</a:t>
            </a:r>
            <a:endParaRPr lang="en-US" sz="1647"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812840" y="1834753"/>
            <a:ext cx="8925401" cy="677228"/>
          </a:xfrm>
          <a:prstGeom prst="rect">
            <a:avLst/>
          </a:prstGeom>
          <a:noFill/>
          <a:ln/>
        </p:spPr>
        <p:txBody>
          <a:bodyPr wrap="none" rtlCol="0" anchor="t"/>
          <a:lstStyle/>
          <a:p>
            <a:pPr indent="0" marL="0">
              <a:lnSpc>
                <a:spcPts val="5333"/>
              </a:lnSpc>
              <a:buNone/>
            </a:pPr>
            <a:r>
              <a:rPr lang="en-US" sz="4267" dirty="0">
                <a:solidFill>
                  <a:srgbClr val="F2F0F4"/>
                </a:solidFill>
                <a:latin typeface="Montserrat" pitchFamily="34" charset="0"/>
                <a:ea typeface="Montserrat" pitchFamily="34" charset="-122"/>
                <a:cs typeface="Montserrat" pitchFamily="34" charset="-120"/>
              </a:rPr>
              <a:t>Amazon Q Business Architecture</a:t>
            </a:r>
            <a:endParaRPr lang="en-US" sz="4267" dirty="0"/>
          </a:p>
        </p:txBody>
      </p:sp>
      <p:pic>
        <p:nvPicPr>
          <p:cNvPr id="5" name="Image 1" descr="preencoded.png">    </p:cNvPr>
          <p:cNvPicPr>
            <a:picLocks noChangeAspect="1"/>
          </p:cNvPicPr>
          <p:nvPr/>
        </p:nvPicPr>
        <p:blipFill>
          <a:blip r:embed="rId2"/>
          <a:stretch>
            <a:fillRect/>
          </a:stretch>
        </p:blipFill>
        <p:spPr>
          <a:xfrm>
            <a:off x="1198245" y="3085147"/>
            <a:ext cx="4701064" cy="2600920"/>
          </a:xfrm>
          <a:prstGeom prst="rect">
            <a:avLst/>
          </a:prstGeom>
        </p:spPr>
      </p:pic>
      <p:pic>
        <p:nvPicPr>
          <p:cNvPr id="6" name="Image 2" descr="preencoded.png">    </p:cNvPr>
          <p:cNvPicPr>
            <a:picLocks noChangeAspect="1"/>
          </p:cNvPicPr>
          <p:nvPr/>
        </p:nvPicPr>
        <p:blipFill>
          <a:blip r:embed="rId3"/>
          <a:stretch>
            <a:fillRect/>
          </a:stretch>
        </p:blipFill>
        <p:spPr>
          <a:xfrm>
            <a:off x="6072664" y="3085147"/>
            <a:ext cx="7178516" cy="2600920"/>
          </a:xfrm>
          <a:prstGeom prst="rect">
            <a:avLst/>
          </a:prstGeom>
        </p:spPr>
      </p:pic>
      <p:sp>
        <p:nvSpPr>
          <p:cNvPr id="7" name="Text 2"/>
          <p:cNvSpPr/>
          <p:nvPr/>
        </p:nvSpPr>
        <p:spPr>
          <a:xfrm>
            <a:off x="812840" y="6069687"/>
            <a:ext cx="13004721" cy="325041"/>
          </a:xfrm>
          <a:prstGeom prst="rect">
            <a:avLst/>
          </a:prstGeom>
          <a:noFill/>
          <a:ln/>
        </p:spPr>
        <p:txBody>
          <a:bodyPr wrap="none" rtlCol="0" anchor="t"/>
          <a:lstStyle/>
          <a:p>
            <a:pPr indent="0" marL="0">
              <a:lnSpc>
                <a:spcPts val="2560"/>
              </a:lnSpc>
              <a:buNone/>
            </a:pPr>
            <a:r>
              <a:rPr lang="en-US" sz="1707" u="sng" dirty="0">
                <a:solidFill>
                  <a:srgbClr val="9251E1"/>
                </a:solidFill>
                <a:latin typeface="Heebo" pitchFamily="34" charset="0"/>
                <a:ea typeface="Heebo" pitchFamily="34" charset="-122"/>
                <a:cs typeface="Heebo" pitchFamily="34" charset="-120"/>
                <a:hlinkClick r:id="rId4" invalidUrl="" action="" tgtFrame="" tooltip="" history="1" highlightClick="0" endSnd="0">
                  <a:extLst>
                    <a:ext uri="{A12FA001-AC4F-418D-AE19-62706E023703}">
                      <ahyp:hlinkClr xmlns:ahyp="http://schemas.microsoft.com/office/drawing/2018/hyperlinkcolor" val="tx"/>
                    </a:ext>
                  </a:extLst>
                </a:hlinkClick>
              </a:rPr>
              <a:t>Decoding Amazon Q for Business</a:t>
            </a:r>
            <a:endParaRPr lang="en-US" sz="1707"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838"/>
          </a:xfrm>
          <a:prstGeom prst="rect">
            <a:avLst/>
          </a:prstGeom>
          <a:solidFill>
            <a:srgbClr val="0D0A2C">
              <a:alpha val="75000"/>
            </a:srgbClr>
          </a:solidFill>
          <a:ln/>
        </p:spPr>
      </p:sp>
      <p:sp>
        <p:nvSpPr>
          <p:cNvPr id="4" name="Text 1"/>
          <p:cNvSpPr/>
          <p:nvPr/>
        </p:nvSpPr>
        <p:spPr>
          <a:xfrm>
            <a:off x="1867138" y="499348"/>
            <a:ext cx="10896124" cy="1134904"/>
          </a:xfrm>
          <a:prstGeom prst="rect">
            <a:avLst/>
          </a:prstGeom>
          <a:noFill/>
          <a:ln/>
        </p:spPr>
        <p:txBody>
          <a:bodyPr wrap="square" rtlCol="0" anchor="t"/>
          <a:lstStyle/>
          <a:p>
            <a:pPr indent="0" marL="0">
              <a:lnSpc>
                <a:spcPts val="4469"/>
              </a:lnSpc>
              <a:buNone/>
            </a:pPr>
            <a:r>
              <a:rPr lang="en-US" sz="3575" dirty="0">
                <a:solidFill>
                  <a:srgbClr val="F2F0F4"/>
                </a:solidFill>
                <a:latin typeface="Montserrat" pitchFamily="34" charset="0"/>
                <a:ea typeface="Montserrat" pitchFamily="34" charset="-122"/>
                <a:cs typeface="Montserrat" pitchFamily="34" charset="-120"/>
              </a:rPr>
              <a:t>DAP271-R | Generative AI–driven data masking on AWS</a:t>
            </a:r>
            <a:endParaRPr lang="en-US" sz="3575" dirty="0"/>
          </a:p>
        </p:txBody>
      </p:sp>
      <p:sp>
        <p:nvSpPr>
          <p:cNvPr id="5" name="Shape 2"/>
          <p:cNvSpPr/>
          <p:nvPr/>
        </p:nvSpPr>
        <p:spPr>
          <a:xfrm>
            <a:off x="1867138" y="2201585"/>
            <a:ext cx="317778" cy="317778"/>
          </a:xfrm>
          <a:prstGeom prst="roundRect">
            <a:avLst>
              <a:gd name="adj" fmla="val 25717"/>
            </a:avLst>
          </a:prstGeom>
          <a:solidFill>
            <a:srgbClr val="3C136D"/>
          </a:solidFill>
          <a:ln w="7620">
            <a:solidFill>
              <a:srgbClr val="552C86"/>
            </a:solidFill>
            <a:prstDash val="solid"/>
          </a:ln>
        </p:spPr>
      </p:sp>
      <p:sp>
        <p:nvSpPr>
          <p:cNvPr id="6" name="Text 3"/>
          <p:cNvSpPr/>
          <p:nvPr/>
        </p:nvSpPr>
        <p:spPr>
          <a:xfrm>
            <a:off x="2366486" y="2201585"/>
            <a:ext cx="2269927" cy="283726"/>
          </a:xfrm>
          <a:prstGeom prst="rect">
            <a:avLst/>
          </a:prstGeom>
          <a:noFill/>
          <a:ln/>
        </p:spPr>
        <p:txBody>
          <a:bodyPr wrap="none" rtlCol="0" anchor="t"/>
          <a:lstStyle/>
          <a:p>
            <a:pPr indent="0" marL="0">
              <a:lnSpc>
                <a:spcPts val="2234"/>
              </a:lnSpc>
              <a:buNone/>
            </a:pPr>
            <a:r>
              <a:rPr lang="en-US" sz="1787" dirty="0">
                <a:solidFill>
                  <a:srgbClr val="DCD7E5"/>
                </a:solidFill>
                <a:latin typeface="Montserrat" pitchFamily="34" charset="0"/>
                <a:ea typeface="Montserrat" pitchFamily="34" charset="-122"/>
                <a:cs typeface="Montserrat" pitchFamily="34" charset="-120"/>
              </a:rPr>
              <a:t>Data Masking</a:t>
            </a:r>
            <a:endParaRPr lang="en-US" sz="1787" dirty="0"/>
          </a:p>
        </p:txBody>
      </p:sp>
      <p:sp>
        <p:nvSpPr>
          <p:cNvPr id="7" name="Text 4"/>
          <p:cNvSpPr/>
          <p:nvPr/>
        </p:nvSpPr>
        <p:spPr>
          <a:xfrm>
            <a:off x="2366486" y="2594253"/>
            <a:ext cx="4857988" cy="272296"/>
          </a:xfrm>
          <a:prstGeom prst="rect">
            <a:avLst/>
          </a:prstGeom>
          <a:noFill/>
          <a:ln/>
        </p:spPr>
        <p:txBody>
          <a:bodyPr wrap="none" rtlCol="0" anchor="t"/>
          <a:lstStyle/>
          <a:p>
            <a:pPr indent="0" marL="0">
              <a:lnSpc>
                <a:spcPts val="2145"/>
              </a:lnSpc>
              <a:buNone/>
            </a:pPr>
            <a:r>
              <a:rPr lang="en-US" sz="1430" dirty="0">
                <a:solidFill>
                  <a:srgbClr val="DCD7E5"/>
                </a:solidFill>
                <a:latin typeface="Heebo" pitchFamily="34" charset="0"/>
                <a:ea typeface="Heebo" pitchFamily="34" charset="-122"/>
                <a:cs typeface="Heebo" pitchFamily="34" charset="-120"/>
              </a:rPr>
              <a:t>Protect sensitive data with AI-driven masking</a:t>
            </a:r>
            <a:endParaRPr lang="en-US" sz="1430" dirty="0"/>
          </a:p>
        </p:txBody>
      </p:sp>
      <p:sp>
        <p:nvSpPr>
          <p:cNvPr id="8" name="Shape 5"/>
          <p:cNvSpPr/>
          <p:nvPr/>
        </p:nvSpPr>
        <p:spPr>
          <a:xfrm>
            <a:off x="7406045" y="2201585"/>
            <a:ext cx="317778" cy="317778"/>
          </a:xfrm>
          <a:prstGeom prst="roundRect">
            <a:avLst>
              <a:gd name="adj" fmla="val 25717"/>
            </a:avLst>
          </a:prstGeom>
          <a:solidFill>
            <a:srgbClr val="3C136D"/>
          </a:solidFill>
          <a:ln w="7620">
            <a:solidFill>
              <a:srgbClr val="552C86"/>
            </a:solidFill>
            <a:prstDash val="solid"/>
          </a:ln>
        </p:spPr>
      </p:sp>
      <p:sp>
        <p:nvSpPr>
          <p:cNvPr id="9" name="Text 6"/>
          <p:cNvSpPr/>
          <p:nvPr/>
        </p:nvSpPr>
        <p:spPr>
          <a:xfrm>
            <a:off x="7905393" y="2201585"/>
            <a:ext cx="2269927" cy="283726"/>
          </a:xfrm>
          <a:prstGeom prst="rect">
            <a:avLst/>
          </a:prstGeom>
          <a:noFill/>
          <a:ln/>
        </p:spPr>
        <p:txBody>
          <a:bodyPr wrap="none" rtlCol="0" anchor="t"/>
          <a:lstStyle/>
          <a:p>
            <a:pPr indent="0" marL="0">
              <a:lnSpc>
                <a:spcPts val="2234"/>
              </a:lnSpc>
              <a:buNone/>
            </a:pPr>
            <a:r>
              <a:rPr lang="en-US" sz="1787" dirty="0">
                <a:solidFill>
                  <a:srgbClr val="DCD7E5"/>
                </a:solidFill>
                <a:latin typeface="Montserrat" pitchFamily="34" charset="0"/>
                <a:ea typeface="Montserrat" pitchFamily="34" charset="-122"/>
                <a:cs typeface="Montserrat" pitchFamily="34" charset="-120"/>
              </a:rPr>
              <a:t>Data Security</a:t>
            </a:r>
            <a:endParaRPr lang="en-US" sz="1787" dirty="0"/>
          </a:p>
        </p:txBody>
      </p:sp>
      <p:sp>
        <p:nvSpPr>
          <p:cNvPr id="10" name="Text 7"/>
          <p:cNvSpPr/>
          <p:nvPr/>
        </p:nvSpPr>
        <p:spPr>
          <a:xfrm>
            <a:off x="7905393" y="2594253"/>
            <a:ext cx="4857988" cy="272296"/>
          </a:xfrm>
          <a:prstGeom prst="rect">
            <a:avLst/>
          </a:prstGeom>
          <a:noFill/>
          <a:ln/>
        </p:spPr>
        <p:txBody>
          <a:bodyPr wrap="none" rtlCol="0" anchor="t"/>
          <a:lstStyle/>
          <a:p>
            <a:pPr indent="0" marL="0">
              <a:lnSpc>
                <a:spcPts val="2145"/>
              </a:lnSpc>
              <a:buNone/>
            </a:pPr>
            <a:r>
              <a:rPr lang="en-US" sz="1430" dirty="0">
                <a:solidFill>
                  <a:srgbClr val="DCD7E5"/>
                </a:solidFill>
                <a:latin typeface="Heebo" pitchFamily="34" charset="0"/>
                <a:ea typeface="Heebo" pitchFamily="34" charset="-122"/>
                <a:cs typeface="Heebo" pitchFamily="34" charset="-120"/>
              </a:rPr>
              <a:t>Reduce risk of data leaks and unauthorized access.</a:t>
            </a:r>
            <a:endParaRPr lang="en-US" sz="1430" dirty="0"/>
          </a:p>
        </p:txBody>
      </p:sp>
      <p:sp>
        <p:nvSpPr>
          <p:cNvPr id="11" name="Text 8"/>
          <p:cNvSpPr/>
          <p:nvPr/>
        </p:nvSpPr>
        <p:spPr>
          <a:xfrm>
            <a:off x="1867138" y="3070741"/>
            <a:ext cx="10896124" cy="272296"/>
          </a:xfrm>
          <a:prstGeom prst="rect">
            <a:avLst/>
          </a:prstGeom>
          <a:noFill/>
          <a:ln/>
        </p:spPr>
        <p:txBody>
          <a:bodyPr wrap="none" rtlCol="0" anchor="t"/>
          <a:lstStyle/>
          <a:p>
            <a:pPr indent="0" marL="0">
              <a:lnSpc>
                <a:spcPts val="2145"/>
              </a:lnSpc>
              <a:buNone/>
            </a:pPr>
            <a:endParaRPr lang="en-US" sz="1430" dirty="0"/>
          </a:p>
        </p:txBody>
      </p:sp>
      <p:pic>
        <p:nvPicPr>
          <p:cNvPr id="12" name="Image 1" descr="preencoded.png">    </p:cNvPr>
          <p:cNvPicPr>
            <a:picLocks noChangeAspect="1"/>
          </p:cNvPicPr>
          <p:nvPr/>
        </p:nvPicPr>
        <p:blipFill>
          <a:blip r:embed="rId2"/>
          <a:stretch>
            <a:fillRect/>
          </a:stretch>
        </p:blipFill>
        <p:spPr>
          <a:xfrm>
            <a:off x="1867138" y="3547229"/>
            <a:ext cx="8787527" cy="418326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957"/>
          </a:xfrm>
          <a:prstGeom prst="rect">
            <a:avLst/>
          </a:prstGeom>
          <a:solidFill>
            <a:srgbClr val="0D0A2C">
              <a:alpha val="75000"/>
            </a:srgbClr>
          </a:solidFill>
          <a:ln/>
        </p:spPr>
      </p:sp>
      <p:sp>
        <p:nvSpPr>
          <p:cNvPr id="4" name="Text 1"/>
          <p:cNvSpPr/>
          <p:nvPr/>
        </p:nvSpPr>
        <p:spPr>
          <a:xfrm>
            <a:off x="1287185" y="552450"/>
            <a:ext cx="12055912" cy="1255633"/>
          </a:xfrm>
          <a:prstGeom prst="rect">
            <a:avLst/>
          </a:prstGeom>
          <a:noFill/>
          <a:ln/>
        </p:spPr>
        <p:txBody>
          <a:bodyPr wrap="square" rtlCol="0" anchor="t"/>
          <a:lstStyle/>
          <a:p>
            <a:pPr indent="0" marL="0">
              <a:lnSpc>
                <a:spcPts val="4944"/>
              </a:lnSpc>
              <a:buNone/>
            </a:pPr>
            <a:r>
              <a:rPr lang="en-US" sz="3955" dirty="0">
                <a:solidFill>
                  <a:srgbClr val="F2F0F4"/>
                </a:solidFill>
                <a:latin typeface="Montserrat" pitchFamily="34" charset="0"/>
                <a:ea typeface="Montserrat" pitchFamily="34" charset="-122"/>
                <a:cs typeface="Montserrat" pitchFamily="34" charset="-120"/>
              </a:rPr>
              <a:t>APS373-R1 | Build a more secure generative AI chatbot with security guardrails (Wednesday)</a:t>
            </a:r>
            <a:endParaRPr lang="en-US" sz="3955" dirty="0"/>
          </a:p>
        </p:txBody>
      </p:sp>
      <p:sp>
        <p:nvSpPr>
          <p:cNvPr id="5" name="Text 2"/>
          <p:cNvSpPr/>
          <p:nvPr/>
        </p:nvSpPr>
        <p:spPr>
          <a:xfrm>
            <a:off x="1287185" y="2209919"/>
            <a:ext cx="12055912" cy="301466"/>
          </a:xfrm>
          <a:prstGeom prst="rect">
            <a:avLst/>
          </a:prstGeom>
          <a:noFill/>
          <a:ln/>
        </p:spPr>
        <p:txBody>
          <a:bodyPr wrap="none" rtlCol="0" anchor="t"/>
          <a:lstStyle/>
          <a:p>
            <a:pPr indent="0" marL="0">
              <a:lnSpc>
                <a:spcPts val="2373"/>
              </a:lnSpc>
              <a:buNone/>
            </a:pPr>
            <a:r>
              <a:rPr lang="en-US" sz="1582" dirty="0">
                <a:solidFill>
                  <a:srgbClr val="DCD7E5"/>
                </a:solidFill>
                <a:latin typeface="Heebo" pitchFamily="34" charset="0"/>
                <a:ea typeface="Heebo" pitchFamily="34" charset="-122"/>
                <a:cs typeface="Heebo" pitchFamily="34" charset="-120"/>
              </a:rPr>
              <a:t>Secure generative AI app with the right guardrails against risks like prompt injection.</a:t>
            </a:r>
            <a:endParaRPr lang="en-US" sz="1582" dirty="0"/>
          </a:p>
        </p:txBody>
      </p:sp>
      <p:pic>
        <p:nvPicPr>
          <p:cNvPr id="6" name="Image 1" descr="preencoded.png">    </p:cNvPr>
          <p:cNvPicPr>
            <a:picLocks noChangeAspect="1"/>
          </p:cNvPicPr>
          <p:nvPr/>
        </p:nvPicPr>
        <p:blipFill>
          <a:blip r:embed="rId2"/>
          <a:stretch>
            <a:fillRect/>
          </a:stretch>
        </p:blipFill>
        <p:spPr>
          <a:xfrm>
            <a:off x="1287185" y="2737366"/>
            <a:ext cx="12055912" cy="4940141"/>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16</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2024-06-14T16:15:39Z</dcterms:created>
  <dcterms:modified xsi:type="dcterms:W3CDTF">2024-06-14T16:15:39Z</dcterms:modified>
</cp:coreProperties>
</file>